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0" r:id="rId4"/>
    <p:sldId id="264" r:id="rId5"/>
    <p:sldId id="261" r:id="rId6"/>
    <p:sldId id="262" r:id="rId7"/>
    <p:sldId id="263" r:id="rId8"/>
    <p:sldId id="268" r:id="rId9"/>
    <p:sldId id="269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Copie%20de%20Occitanie_EOH_050418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Copie%20de%20Occitanie_EOH_050418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Copie%20de%20Occitanie_EOH_0504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r1util\Utilisateurs\Directions\POOS\Antenne%20CCLIN\Audits\ophtalmo\resultats%20def%20Oc\resultat%20def%20ophtalm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ES répondants</a:t>
            </a:r>
            <a:r>
              <a:rPr lang="fr-FR" baseline="0"/>
              <a:t> : 36/63</a:t>
            </a:r>
            <a:endParaRPr lang="fr-F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Feuil1!$A$6:$A$8</c:f>
              <c:strCache>
                <c:ptCount val="3"/>
                <c:pt idx="0">
                  <c:v>LR</c:v>
                </c:pt>
                <c:pt idx="1">
                  <c:v>MP</c:v>
                </c:pt>
                <c:pt idx="2">
                  <c:v>NR</c:v>
                </c:pt>
              </c:strCache>
            </c:strRef>
          </c:cat>
          <c:val>
            <c:numRef>
              <c:f>Feuil1!$B$6:$B$8</c:f>
              <c:numCache>
                <c:formatCode>General</c:formatCode>
                <c:ptCount val="3"/>
                <c:pt idx="0">
                  <c:v>23</c:v>
                </c:pt>
                <c:pt idx="1">
                  <c:v>13</c:v>
                </c:pt>
                <c:pt idx="2">
                  <c:v>27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pattFill prst="pct70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pattFill prst="pct70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5.5315179352580922E-2"/>
                  <c:y val="-5.092592592592592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170909886264217"/>
                  <c:y val="-5.2488334791484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14038248034136E-2"/>
                  <c:y val="2.47108430693494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Oui; </a:t>
                    </a:r>
                    <a:fld id="{1E18BF8D-4A41-4EE9-814A-2CD2B34AE34D}" type="VALUE">
                      <a:rPr lang="en-US"/>
                      <a:pPr/>
                      <a:t>[VALEUR]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Feuil1!$A$178:$A$180</c:f>
              <c:strCache>
                <c:ptCount val="3"/>
                <c:pt idx="0">
                  <c:v>Non</c:v>
                </c:pt>
                <c:pt idx="1">
                  <c:v>avec aig.filt.</c:v>
                </c:pt>
                <c:pt idx="2">
                  <c:v>sans aig.filt.</c:v>
                </c:pt>
              </c:strCache>
            </c:strRef>
          </c:cat>
          <c:val>
            <c:numRef>
              <c:f>Feuil1!$B$178:$B$180</c:f>
              <c:numCache>
                <c:formatCode>General</c:formatCode>
                <c:ptCount val="3"/>
                <c:pt idx="0">
                  <c:v>1</c:v>
                </c:pt>
                <c:pt idx="1">
                  <c:v>108</c:v>
                </c:pt>
                <c:pt idx="2">
                  <c:v>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gapWidth val="100"/>
        <c:splitType val="pos"/>
        <c:splitPos val="2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pattFill prst="pct70">
                <a:fgClr>
                  <a:srgbClr val="7030A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pattFill prst="pct70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5.5315179352580922E-2"/>
                  <c:y val="-5.09259259259259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662423447069115"/>
                  <c:y val="3.08449985418489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5304680664916885E-2"/>
                  <c:y val="2.47109215514728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Feuil1!$A$147:$A$150</c:f>
              <c:strCache>
                <c:ptCount val="4"/>
                <c:pt idx="0">
                  <c:v>Oui</c:v>
                </c:pt>
                <c:pt idx="1">
                  <c:v>NR</c:v>
                </c:pt>
                <c:pt idx="2">
                  <c:v>non BSS Cupule</c:v>
                </c:pt>
                <c:pt idx="3">
                  <c:v>Non autre</c:v>
                </c:pt>
              </c:strCache>
            </c:strRef>
          </c:cat>
          <c:val>
            <c:numRef>
              <c:f>Feuil1!$B$147:$B$150</c:f>
              <c:numCache>
                <c:formatCode>General</c:formatCode>
                <c:ptCount val="4"/>
                <c:pt idx="0">
                  <c:v>61</c:v>
                </c:pt>
                <c:pt idx="1">
                  <c:v>5</c:v>
                </c:pt>
                <c:pt idx="2">
                  <c:v>47</c:v>
                </c:pt>
                <c:pt idx="3">
                  <c:v>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gapWidth val="100"/>
        <c:splitType val="pos"/>
        <c:splitPos val="2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chirurgiens</a:t>
            </a:r>
          </a:p>
        </c:rich>
      </c:tx>
      <c:layout>
        <c:manualLayout>
          <c:xMode val="edge"/>
          <c:yMode val="edge"/>
          <c:x val="0.63379727300761635"/>
          <c:y val="2.38084423125213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dirty="0" err="1" smtClean="0"/>
              <a:t>Prevu</a:t>
            </a:r>
            <a:r>
              <a:rPr lang="fr-FR" sz="1800" dirty="0" smtClean="0"/>
              <a:t> dans le Protocole</a:t>
            </a:r>
            <a:endParaRPr lang="fr-FR" sz="1800" dirty="0"/>
          </a:p>
        </c:rich>
      </c:tx>
      <c:layout>
        <c:manualLayout>
          <c:xMode val="edge"/>
          <c:yMode val="edge"/>
          <c:x val="0.1407639982502187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Feuil1!$A$98:$A$99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Feuil1!$B$98:$B$99</c:f>
              <c:numCache>
                <c:formatCode>General</c:formatCode>
                <c:ptCount val="2"/>
                <c:pt idx="0">
                  <c:v>27</c:v>
                </c:pt>
                <c:pt idx="1">
                  <c:v>9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dirty="0" err="1" smtClean="0"/>
              <a:t>ReMIS</a:t>
            </a:r>
            <a:r>
              <a:rPr lang="fr-FR" sz="1800" dirty="0" smtClean="0"/>
              <a:t> Par les chirurgiens</a:t>
            </a:r>
            <a:endParaRPr lang="fr-FR" sz="1800" dirty="0"/>
          </a:p>
        </c:rich>
      </c:tx>
      <c:layout>
        <c:manualLayout>
          <c:xMode val="edge"/>
          <c:yMode val="edge"/>
          <c:x val="0.1407639982502187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Feuil1!$A$98:$A$100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NR</c:v>
                </c:pt>
              </c:strCache>
            </c:strRef>
          </c:cat>
          <c:val>
            <c:numRef>
              <c:f>Feuil1!$C$98:$C$100</c:f>
              <c:numCache>
                <c:formatCode>General</c:formatCode>
                <c:ptCount val="3"/>
                <c:pt idx="0">
                  <c:v>108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Pansement ouvert PAR le patient&lt;24 h</a:t>
            </a:r>
          </a:p>
        </c:rich>
      </c:tx>
      <c:layout>
        <c:manualLayout>
          <c:xMode val="edge"/>
          <c:yMode val="edge"/>
          <c:x val="0.1407639982502187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Pansement ouvert PAR le patient&lt;24 h</a:t>
            </a:r>
          </a:p>
        </c:rich>
      </c:tx>
      <c:layout>
        <c:manualLayout>
          <c:xMode val="edge"/>
          <c:yMode val="edge"/>
          <c:x val="0.1407639982502187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Feuil1!$A$112:$A$114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NR</c:v>
                </c:pt>
              </c:strCache>
            </c:strRef>
          </c:cat>
          <c:val>
            <c:numRef>
              <c:f>Feuil1!$B$112:$B$114</c:f>
              <c:numCache>
                <c:formatCode>General</c:formatCode>
                <c:ptCount val="3"/>
                <c:pt idx="0">
                  <c:v>41</c:v>
                </c:pt>
                <c:pt idx="1">
                  <c:v>74</c:v>
                </c:pt>
                <c:pt idx="2">
                  <c:v>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1.9831730456419717E-2"/>
                  <c:y val="0.239840530992109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311434719347963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Feuil1!$A$129:$A$131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Feuil1!$B$129:$B$131</c:f>
              <c:numCache>
                <c:formatCode>General</c:formatCode>
                <c:ptCount val="3"/>
                <c:pt idx="0">
                  <c:v>18</c:v>
                </c:pt>
                <c:pt idx="1">
                  <c:v>18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Chirurgiens répondants</a:t>
            </a:r>
            <a:r>
              <a:rPr lang="fr-FR" baseline="0"/>
              <a:t> : 117/185</a:t>
            </a:r>
            <a:endParaRPr lang="fr-F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05"/>
                  <c:y val="0.146873233654208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(Feuil1!$A$5,Feuil1!$A$8)</c:f>
              <c:strCache>
                <c:ptCount val="2"/>
                <c:pt idx="0">
                  <c:v>Nb Participants</c:v>
                </c:pt>
                <c:pt idx="1">
                  <c:v>NR</c:v>
                </c:pt>
              </c:strCache>
            </c:strRef>
          </c:cat>
          <c:val>
            <c:numRef>
              <c:f>(Feuil1!$D$5,Feuil1!$D$8)</c:f>
              <c:numCache>
                <c:formatCode>General</c:formatCode>
                <c:ptCount val="2"/>
                <c:pt idx="0">
                  <c:v>117</c:v>
                </c:pt>
                <c:pt idx="1">
                  <c:v>68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Feuil1!$B$86</c:f>
              <c:strCache>
                <c:ptCount val="1"/>
                <c:pt idx="0">
                  <c:v>protocole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Feuil1!$A$87:$A$92</c:f>
              <c:strCache>
                <c:ptCount val="6"/>
                <c:pt idx="0">
                  <c:v>collyre unidose 1/patient</c:v>
                </c:pt>
                <c:pt idx="1">
                  <c:v>collyre unidose 1/instillation</c:v>
                </c:pt>
                <c:pt idx="2">
                  <c:v>mydriasert ok</c:v>
                </c:pt>
                <c:pt idx="3">
                  <c:v>Mydriasert pb</c:v>
                </c:pt>
                <c:pt idx="4">
                  <c:v>Mydrane intra-camérulaire</c:v>
                </c:pt>
                <c:pt idx="5">
                  <c:v>autres</c:v>
                </c:pt>
              </c:strCache>
            </c:strRef>
          </c:cat>
          <c:val>
            <c:numRef>
              <c:f>Feuil1!$B$87:$B$92</c:f>
              <c:numCache>
                <c:formatCode>General</c:formatCode>
                <c:ptCount val="6"/>
                <c:pt idx="0">
                  <c:v>17</c:v>
                </c:pt>
                <c:pt idx="1">
                  <c:v>9</c:v>
                </c:pt>
                <c:pt idx="2">
                  <c:v>23</c:v>
                </c:pt>
                <c:pt idx="3">
                  <c:v>2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Feuil1!$C$86</c:f>
              <c:strCache>
                <c:ptCount val="1"/>
                <c:pt idx="0">
                  <c:v>chirurgiens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Feuil1!$A$87:$A$92</c:f>
              <c:strCache>
                <c:ptCount val="6"/>
                <c:pt idx="0">
                  <c:v>collyre unidose 1/patient</c:v>
                </c:pt>
                <c:pt idx="1">
                  <c:v>collyre unidose 1/instillation</c:v>
                </c:pt>
                <c:pt idx="2">
                  <c:v>mydriasert ok</c:v>
                </c:pt>
                <c:pt idx="3">
                  <c:v>Mydriasert pb</c:v>
                </c:pt>
                <c:pt idx="4">
                  <c:v>Mydrane intra-camérulaire</c:v>
                </c:pt>
                <c:pt idx="5">
                  <c:v>autres</c:v>
                </c:pt>
              </c:strCache>
            </c:strRef>
          </c:cat>
          <c:val>
            <c:numRef>
              <c:f>Feuil1!$C$87:$C$92</c:f>
              <c:numCache>
                <c:formatCode>General</c:formatCode>
                <c:ptCount val="6"/>
                <c:pt idx="0">
                  <c:v>40</c:v>
                </c:pt>
                <c:pt idx="1">
                  <c:v>44</c:v>
                </c:pt>
                <c:pt idx="2">
                  <c:v>70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137494288"/>
        <c:axId val="2137494832"/>
      </c:barChart>
      <c:catAx>
        <c:axId val="2137494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37494832"/>
        <c:crosses val="autoZero"/>
        <c:auto val="1"/>
        <c:lblAlgn val="ctr"/>
        <c:lblOffset val="100"/>
        <c:noMultiLvlLbl val="0"/>
      </c:catAx>
      <c:valAx>
        <c:axId val="2137494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3749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/>
              <a:t>Antiseptiques utilisés par le chirurgien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1.1577430724102437E-2"/>
                  <c:y val="-3.4467897089172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7182228389169882E-3"/>
                  <c:y val="-3.4467897089172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2679933662448672E-3"/>
                  <c:y val="-3.4467897089172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718222838916898E-3"/>
                  <c:y val="6.89357941783450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Feuil1!$A$27:$A$30</c:f>
              <c:strCache>
                <c:ptCount val="4"/>
                <c:pt idx="0">
                  <c:v>betadine 5% unidose</c:v>
                </c:pt>
                <c:pt idx="1">
                  <c:v>betadine 10% unidose</c:v>
                </c:pt>
                <c:pt idx="2">
                  <c:v>betadine 10% multidose</c:v>
                </c:pt>
                <c:pt idx="3">
                  <c:v>Amukine</c:v>
                </c:pt>
              </c:strCache>
            </c:strRef>
          </c:cat>
          <c:val>
            <c:numRef>
              <c:f>Feuil1!$B$27:$B$30</c:f>
              <c:numCache>
                <c:formatCode>General</c:formatCode>
                <c:ptCount val="4"/>
                <c:pt idx="0">
                  <c:v>106</c:v>
                </c:pt>
                <c:pt idx="1">
                  <c:v>12</c:v>
                </c:pt>
                <c:pt idx="2">
                  <c:v>18</c:v>
                </c:pt>
                <c:pt idx="3">
                  <c:v>44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079159152"/>
        <c:axId val="510098032"/>
      </c:barChart>
      <c:catAx>
        <c:axId val="2079159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0098032"/>
        <c:crosses val="autoZero"/>
        <c:auto val="1"/>
        <c:lblAlgn val="ctr"/>
        <c:lblOffset val="100"/>
        <c:noMultiLvlLbl val="0"/>
      </c:catAx>
      <c:valAx>
        <c:axId val="51009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7915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/>
              <a:t>sauf allergie, seule betadine 5 % unidose </a:t>
            </a:r>
          </a:p>
        </c:rich>
      </c:tx>
      <c:layout>
        <c:manualLayout>
          <c:xMode val="edge"/>
          <c:yMode val="edge"/>
          <c:x val="0.1407639982502187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Feuil1!$A$22:$A$23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Feuil1!$B$22:$B$23</c:f>
              <c:numCache>
                <c:formatCode>General</c:formatCode>
                <c:ptCount val="2"/>
                <c:pt idx="0">
                  <c:v>28</c:v>
                </c:pt>
                <c:pt idx="1">
                  <c:v>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/>
              <a:t>Protocole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3820428696412948E-2"/>
                  <c:y val="-0.1958446340040828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5828958880141E-2"/>
                  <c:y val="-9.53266258384368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425962379702536E-2"/>
                  <c:y val="0.1490627734033245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Oui</a:t>
                    </a:r>
                    <a:r>
                      <a:rPr lang="en-US" baseline="0"/>
                      <a:t>
10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Feuil1!$A$39:$A$41</c:f>
              <c:strCache>
                <c:ptCount val="3"/>
                <c:pt idx="0">
                  <c:v>Non</c:v>
                </c:pt>
                <c:pt idx="1">
                  <c:v>avant antisepsie</c:v>
                </c:pt>
                <c:pt idx="2">
                  <c:v>après antisepsie</c:v>
                </c:pt>
              </c:strCache>
            </c:strRef>
          </c:cat>
          <c:val>
            <c:numRef>
              <c:f>Feuil1!$B$39:$B$41</c:f>
              <c:numCache>
                <c:formatCode>General</c:formatCode>
                <c:ptCount val="3"/>
                <c:pt idx="0">
                  <c:v>26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gapWidth val="100"/>
        <c:splitType val="pos"/>
        <c:splitPos val="2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/>
              <a:t>Chirurgiens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3820428696412948E-2"/>
                  <c:y val="-0.1958446340040828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5828958880141E-2"/>
                  <c:y val="-9.53266258384368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425962379702536E-2"/>
                  <c:y val="0.1490627734033245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Oui</a:t>
                    </a:r>
                    <a:r>
                      <a:rPr lang="en-US" baseline="0"/>
                      <a:t>
34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Feuil1!$A$44:$A$46</c:f>
              <c:strCache>
                <c:ptCount val="3"/>
                <c:pt idx="0">
                  <c:v>Non</c:v>
                </c:pt>
                <c:pt idx="1">
                  <c:v>avant antisepsie</c:v>
                </c:pt>
                <c:pt idx="2">
                  <c:v>après antisepsie</c:v>
                </c:pt>
              </c:strCache>
            </c:strRef>
          </c:cat>
          <c:val>
            <c:numRef>
              <c:f>Feuil1!$B$44:$B$46</c:f>
              <c:numCache>
                <c:formatCode>General</c:formatCode>
                <c:ptCount val="3"/>
                <c:pt idx="0">
                  <c:v>82</c:v>
                </c:pt>
                <c:pt idx="1">
                  <c:v>7</c:v>
                </c:pt>
                <c:pt idx="2">
                  <c:v>28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gapWidth val="100"/>
        <c:splitType val="pos"/>
        <c:splitPos val="2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/>
              <a:t>technique privilégiee par les chirurgiens</a:t>
            </a:r>
          </a:p>
        </c:rich>
      </c:tx>
      <c:layout>
        <c:manualLayout>
          <c:xMode val="edge"/>
          <c:yMode val="edge"/>
          <c:x val="0.49270590998568359"/>
          <c:y val="6.86314359563165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400"/>
              <a:t>technique privilégiee</a:t>
            </a:r>
            <a:r>
              <a:rPr lang="fr-FR" sz="1400" baseline="0"/>
              <a:t> par les chirurgiens</a:t>
            </a:r>
            <a:endParaRPr lang="fr-FR" sz="1400"/>
          </a:p>
        </c:rich>
      </c:tx>
      <c:layout>
        <c:manualLayout>
          <c:xMode val="edge"/>
          <c:yMode val="edge"/>
          <c:x val="0.1407639982502187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Feuil1!$A$75:$A$76</c:f>
              <c:strCache>
                <c:ptCount val="2"/>
                <c:pt idx="0">
                  <c:v>DCF</c:v>
                </c:pt>
                <c:pt idx="1">
                  <c:v>Lavage chirurgical</c:v>
                </c:pt>
              </c:strCache>
            </c:strRef>
          </c:cat>
          <c:val>
            <c:numRef>
              <c:f>Feuil1!$B$75:$B$76</c:f>
              <c:numCache>
                <c:formatCode>General</c:formatCode>
                <c:ptCount val="2"/>
                <c:pt idx="0">
                  <c:v>93</c:v>
                </c:pt>
                <c:pt idx="1">
                  <c:v>24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3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08EC4-B684-4213-8EBA-40C5690EEBE4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90054-F758-4D16-B2CF-3ECB5D0AF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139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040" y="0"/>
            <a:ext cx="2773920" cy="184724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50541" y="23812"/>
            <a:ext cx="3041460" cy="182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73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90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31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Résultats Occitanie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8168" y="5713083"/>
            <a:ext cx="1662549" cy="110714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60187" y="365125"/>
            <a:ext cx="2211017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70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Résultats Occitanie</a:t>
            </a:r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72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40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73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6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61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35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E2903-38D6-4894-A4AA-F75B55C406B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1815-E018-49CE-87BE-1227FE68E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27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ias-ile-de-france.fr/Questwww/Enquete-cataracte.htm" TargetMode="External"/><Relationship Id="rId2" Type="http://schemas.openxmlformats.org/officeDocument/2006/relationships/hyperlink" Target="http://www.cpias-ile-de-france.fr/Questwww/Enquete-cataracteEOH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88534" y="1969029"/>
            <a:ext cx="9144000" cy="2387600"/>
          </a:xfrm>
        </p:spPr>
        <p:txBody>
          <a:bodyPr/>
          <a:lstStyle/>
          <a:p>
            <a:r>
              <a:rPr lang="fr-FR" dirty="0" smtClean="0"/>
              <a:t>Enquête Ophtalmo </a:t>
            </a:r>
            <a:br>
              <a:rPr lang="fr-FR" dirty="0" smtClean="0"/>
            </a:br>
            <a:r>
              <a:rPr lang="fr-FR" dirty="0" smtClean="0"/>
              <a:t>chirurgie de la cataracte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534" y="4939771"/>
            <a:ext cx="9144000" cy="165576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Résultat préliminaire </a:t>
            </a:r>
            <a:r>
              <a:rPr lang="fr-FR" sz="3200" dirty="0"/>
              <a:t>O</a:t>
            </a:r>
            <a:r>
              <a:rPr lang="fr-FR" sz="3200" dirty="0" smtClean="0"/>
              <a:t>ccitanie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473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Support d’information patient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703511"/>
              </p:ext>
            </p:extLst>
          </p:nvPr>
        </p:nvGraphicFramePr>
        <p:xfrm>
          <a:off x="5429250" y="2052636"/>
          <a:ext cx="5924549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570789"/>
              </p:ext>
            </p:extLst>
          </p:nvPr>
        </p:nvGraphicFramePr>
        <p:xfrm>
          <a:off x="838200" y="2062162"/>
          <a:ext cx="5734619" cy="381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40810"/>
              </p:ext>
            </p:extLst>
          </p:nvPr>
        </p:nvGraphicFramePr>
        <p:xfrm>
          <a:off x="5429250" y="2052637"/>
          <a:ext cx="5734619" cy="381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110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79396"/>
            <a:ext cx="10515600" cy="1325563"/>
          </a:xfrm>
        </p:spPr>
        <p:txBody>
          <a:bodyPr/>
          <a:lstStyle/>
          <a:p>
            <a:r>
              <a:rPr lang="fr-FR" dirty="0" smtClean="0"/>
              <a:t>Post op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509038"/>
              </p:ext>
            </p:extLst>
          </p:nvPr>
        </p:nvGraphicFramePr>
        <p:xfrm>
          <a:off x="2628900" y="2371726"/>
          <a:ext cx="6934200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1312852"/>
            <a:ext cx="5520678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800" dirty="0" smtClean="0"/>
              <a:t>Nb de collyre moyen en post op : 2,7</a:t>
            </a:r>
          </a:p>
          <a:p>
            <a:r>
              <a:rPr lang="fr-FR" sz="2800" dirty="0" smtClean="0"/>
              <a:t>Maxi: 8*3</a:t>
            </a:r>
            <a:endParaRPr lang="fr-FR" sz="2800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933226"/>
              </p:ext>
            </p:extLst>
          </p:nvPr>
        </p:nvGraphicFramePr>
        <p:xfrm>
          <a:off x="2511187" y="2057399"/>
          <a:ext cx="6687403" cy="4616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5410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Recueil annuel </a:t>
            </a:r>
            <a:r>
              <a:rPr lang="fr-FR" dirty="0" err="1" smtClean="0"/>
              <a:t>endophtalmies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1999" y="4335462"/>
            <a:ext cx="135636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			2016		2017</a:t>
            </a:r>
          </a:p>
          <a:p>
            <a:pPr marL="0" indent="0">
              <a:buNone/>
            </a:pPr>
            <a:r>
              <a:rPr lang="fr-FR" sz="3600" dirty="0"/>
              <a:t>C</a:t>
            </a:r>
            <a:r>
              <a:rPr lang="fr-FR" sz="3600" dirty="0" smtClean="0"/>
              <a:t>ataractes</a:t>
            </a:r>
            <a:r>
              <a:rPr lang="fr-FR" sz="3600" dirty="0"/>
              <a:t>	</a:t>
            </a:r>
            <a:r>
              <a:rPr lang="fr-FR" sz="3600" dirty="0" smtClean="0"/>
              <a:t>31097</a:t>
            </a:r>
            <a:r>
              <a:rPr lang="fr-FR" sz="3600" dirty="0" smtClean="0"/>
              <a:t>		</a:t>
            </a:r>
            <a:r>
              <a:rPr lang="fr-FR" sz="3600" dirty="0" smtClean="0"/>
              <a:t>32978</a:t>
            </a:r>
            <a:endParaRPr lang="fr-FR" sz="3600" dirty="0" smtClean="0"/>
          </a:p>
          <a:p>
            <a:pPr marL="0" indent="0">
              <a:buNone/>
            </a:pPr>
            <a:r>
              <a:rPr lang="fr-FR" sz="3600" dirty="0" err="1" smtClean="0"/>
              <a:t>Endophtalmies</a:t>
            </a:r>
            <a:r>
              <a:rPr lang="fr-FR" sz="3600" dirty="0" smtClean="0"/>
              <a:t>	</a:t>
            </a:r>
            <a:r>
              <a:rPr lang="fr-FR" sz="3600" dirty="0" smtClean="0"/>
              <a:t>7</a:t>
            </a:r>
            <a:r>
              <a:rPr lang="fr-FR" sz="3600" dirty="0" smtClean="0"/>
              <a:t>		       </a:t>
            </a:r>
            <a:r>
              <a:rPr lang="fr-FR" sz="3600" dirty="0" smtClean="0"/>
              <a:t>14</a:t>
            </a:r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Incidence 	0,02%		</a:t>
            </a:r>
            <a:r>
              <a:rPr lang="fr-FR" sz="3600" dirty="0" smtClean="0"/>
              <a:t>0,04%</a:t>
            </a:r>
            <a:endParaRPr lang="fr-FR" sz="3600" dirty="0" smtClean="0"/>
          </a:p>
          <a:p>
            <a:pPr marL="0" indent="0">
              <a:buNone/>
            </a:pP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7656945" y="5846391"/>
            <a:ext cx="386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rgbClr val="FF0000"/>
                </a:solidFill>
              </a:rPr>
              <a:t>Esin</a:t>
            </a:r>
            <a:r>
              <a:rPr lang="fr-FR" sz="2800" b="1" dirty="0" smtClean="0">
                <a:solidFill>
                  <a:srgbClr val="FF0000"/>
                </a:solidFill>
              </a:rPr>
              <a:t> 	4	</a:t>
            </a:r>
            <a:r>
              <a:rPr lang="fr-FR" sz="2800" b="1" dirty="0" smtClean="0">
                <a:solidFill>
                  <a:srgbClr val="FF0000"/>
                </a:solidFill>
              </a:rPr>
              <a:t>	9</a:t>
            </a:r>
            <a:endParaRPr lang="fr-F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561012"/>
              </p:ext>
            </p:extLst>
          </p:nvPr>
        </p:nvGraphicFramePr>
        <p:xfrm>
          <a:off x="484908" y="1592262"/>
          <a:ext cx="5763491" cy="354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125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Enquête OPH</a:t>
            </a:r>
            <a:endParaRPr lang="fr-FR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947400" cy="4676775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Suite à plusieurs cas d’</a:t>
            </a:r>
            <a:r>
              <a:rPr lang="fr-FR" sz="2400" dirty="0" err="1" smtClean="0"/>
              <a:t>endophtalmies</a:t>
            </a:r>
            <a:r>
              <a:rPr lang="fr-FR" sz="2400" dirty="0" smtClean="0"/>
              <a:t>, enquête sur les pratiques autour de la </a:t>
            </a:r>
            <a:r>
              <a:rPr lang="fr-FR" sz="2400" b="1" dirty="0" smtClean="0"/>
              <a:t>chirurgie de la cataracte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 smtClean="0"/>
              <a:t>évaluer </a:t>
            </a:r>
            <a:r>
              <a:rPr lang="fr-FR" sz="2400" dirty="0"/>
              <a:t>les pratiques au niveau régional </a:t>
            </a:r>
            <a:endParaRPr lang="fr-FR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 smtClean="0"/>
              <a:t>envisager </a:t>
            </a:r>
            <a:r>
              <a:rPr lang="fr-FR" sz="2400" dirty="0"/>
              <a:t>des actions </a:t>
            </a:r>
            <a:r>
              <a:rPr lang="fr-FR" sz="2400" dirty="0" smtClean="0"/>
              <a:t>communes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2 questionnaires</a:t>
            </a:r>
          </a:p>
          <a:p>
            <a:pPr lvl="1"/>
            <a:r>
              <a:rPr lang="fr-FR" dirty="0" smtClean="0"/>
              <a:t>EOH qui </a:t>
            </a:r>
            <a:r>
              <a:rPr lang="fr-FR" dirty="0"/>
              <a:t>doit être complété à partir du protocole de l’établissement  :</a:t>
            </a:r>
          </a:p>
          <a:p>
            <a:pPr marL="0" indent="0">
              <a:buNone/>
            </a:pPr>
            <a:r>
              <a:rPr lang="fr-FR" sz="2600" u="sng" dirty="0">
                <a:hlinkClick r:id="rId2"/>
              </a:rPr>
              <a:t>http://</a:t>
            </a:r>
            <a:r>
              <a:rPr lang="fr-FR" sz="2600" u="sng" dirty="0" smtClean="0">
                <a:hlinkClick r:id="rId2"/>
              </a:rPr>
              <a:t>www.cpias-ile-de-france.fr/Questwww/Enquete-cataracteEOH.htm</a:t>
            </a:r>
            <a:endParaRPr lang="fr-FR" sz="2600" u="sng" dirty="0"/>
          </a:p>
          <a:p>
            <a:pPr marL="292608" lvl="1" indent="0">
              <a:buNone/>
            </a:pPr>
            <a:endParaRPr lang="fr-FR" u="sng" dirty="0" smtClean="0"/>
          </a:p>
          <a:p>
            <a:pPr marL="578358" lvl="1" indent="-285750"/>
            <a:r>
              <a:rPr lang="fr-FR" dirty="0" smtClean="0"/>
              <a:t>Un par chirurgien ,  </a:t>
            </a:r>
            <a:r>
              <a:rPr lang="fr-FR" dirty="0"/>
              <a:t>envoyé par vos soins, soit sous format PDF avec saisie sur le formulaire web par l’EOH, soit en leur transmettant directement le lien ci-après :</a:t>
            </a:r>
          </a:p>
          <a:p>
            <a:pPr marL="0" indent="0">
              <a:buNone/>
            </a:pPr>
            <a:r>
              <a:rPr lang="fr-FR" sz="2600" u="sng" dirty="0">
                <a:hlinkClick r:id="rId3"/>
              </a:rPr>
              <a:t>http://www.cpias-ile-de-france.fr/Questwww/Enquete-cataracte.htm</a:t>
            </a:r>
            <a:endParaRPr lang="fr-FR" sz="2600" dirty="0"/>
          </a:p>
          <a:p>
            <a:pPr lvl="1"/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0000"/>
                </a:solidFill>
              </a:rPr>
              <a:t>Prolongée jusqu’au 02 mai, 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résultats présentés 11/04 au réseau PH (32 ES/63 possibles; 109 chirurgiens)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4664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Participants</a:t>
            </a:r>
            <a:endParaRPr lang="fr-FR" dirty="0"/>
          </a:p>
        </p:txBody>
      </p:sp>
      <p:sp>
        <p:nvSpPr>
          <p:cNvPr id="6" name="Parchemin horizontal 5"/>
          <p:cNvSpPr/>
          <p:nvPr/>
        </p:nvSpPr>
        <p:spPr>
          <a:xfrm>
            <a:off x="5691117" y="200289"/>
            <a:ext cx="3114470" cy="155786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36 ES, 57%</a:t>
            </a:r>
          </a:p>
          <a:p>
            <a:pPr algn="ctr"/>
            <a:r>
              <a:rPr lang="fr-FR" sz="2400" dirty="0" smtClean="0"/>
              <a:t>117 Chirurgiens, 63%</a:t>
            </a:r>
            <a:endParaRPr lang="fr-FR" sz="240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581146"/>
              </p:ext>
            </p:extLst>
          </p:nvPr>
        </p:nvGraphicFramePr>
        <p:xfrm>
          <a:off x="177421" y="2220514"/>
          <a:ext cx="5651436" cy="3716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084534"/>
              </p:ext>
            </p:extLst>
          </p:nvPr>
        </p:nvGraphicFramePr>
        <p:xfrm>
          <a:off x="5348660" y="2250210"/>
          <a:ext cx="5651436" cy="3716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05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Dilatation Oculaire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855042"/>
              </p:ext>
            </p:extLst>
          </p:nvPr>
        </p:nvGraphicFramePr>
        <p:xfrm>
          <a:off x="264995" y="2060020"/>
          <a:ext cx="10536071" cy="426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138985" y="2646919"/>
            <a:ext cx="3498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Pb de saisie formulaire </a:t>
            </a:r>
            <a:r>
              <a:rPr lang="fr-FR" dirty="0" smtClean="0"/>
              <a:t>chirurgien *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64995" y="1690688"/>
            <a:ext cx="1089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 l’utilisation de la spécialité </a:t>
            </a:r>
            <a:r>
              <a:rPr lang="fr-FR" dirty="0" err="1" smtClean="0"/>
              <a:t>Mydrane</a:t>
            </a:r>
            <a:r>
              <a:rPr lang="fr-FR" dirty="0" smtClean="0"/>
              <a:t> par les chirurgiens n’a pas été enregistré, en raison d’un </a:t>
            </a:r>
            <a:r>
              <a:rPr lang="fr-FR" dirty="0" err="1" smtClean="0"/>
              <a:t>pb</a:t>
            </a:r>
            <a:r>
              <a:rPr lang="fr-FR" dirty="0" smtClean="0"/>
              <a:t> sur le formulaire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933062" y="4763068"/>
            <a:ext cx="525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Pratique à revoir, la conservation d’une </a:t>
            </a:r>
            <a:r>
              <a:rPr lang="fr-FR" dirty="0" err="1" smtClean="0">
                <a:solidFill>
                  <a:srgbClr val="FF0000"/>
                </a:solidFill>
              </a:rPr>
              <a:t>unidose</a:t>
            </a:r>
            <a:r>
              <a:rPr lang="fr-FR" dirty="0" smtClean="0">
                <a:solidFill>
                  <a:srgbClr val="FF0000"/>
                </a:solidFill>
              </a:rPr>
              <a:t> expose à un risque de contamination pré opératoire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6131" y="0"/>
            <a:ext cx="10515600" cy="1325563"/>
          </a:xfrm>
        </p:spPr>
        <p:txBody>
          <a:bodyPr/>
          <a:lstStyle/>
          <a:p>
            <a:r>
              <a:rPr lang="fr-FR" dirty="0" smtClean="0"/>
              <a:t>Préparation oculaire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39788" y="1650426"/>
            <a:ext cx="5157787" cy="823912"/>
          </a:xfrm>
        </p:spPr>
        <p:txBody>
          <a:bodyPr>
            <a:normAutofit/>
          </a:bodyPr>
          <a:lstStyle/>
          <a:p>
            <a:r>
              <a:rPr lang="fr-FR" dirty="0" smtClean="0"/>
              <a:t>EOHH Protocole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6097588" y="1650426"/>
            <a:ext cx="5183188" cy="823912"/>
          </a:xfrm>
        </p:spPr>
        <p:txBody>
          <a:bodyPr/>
          <a:lstStyle/>
          <a:p>
            <a:r>
              <a:rPr lang="fr-FR" dirty="0" smtClean="0"/>
              <a:t>Chirurgiens</a:t>
            </a:r>
            <a:endParaRPr lang="fr-FR" dirty="0"/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0535598"/>
              </p:ext>
            </p:extLst>
          </p:nvPr>
        </p:nvGraphicFramePr>
        <p:xfrm>
          <a:off x="6172200" y="2805331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Espace réservé du contenu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7005754"/>
              </p:ext>
            </p:extLst>
          </p:nvPr>
        </p:nvGraphicFramePr>
        <p:xfrm>
          <a:off x="839788" y="2805331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72955" y="1164829"/>
            <a:ext cx="11107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dehors de l’allergie objectivée à la </a:t>
            </a:r>
            <a:r>
              <a:rPr lang="fr-FR" dirty="0" err="1" smtClean="0"/>
              <a:t>povidone</a:t>
            </a:r>
            <a:r>
              <a:rPr lang="fr-FR" dirty="0" smtClean="0"/>
              <a:t> iodée, seule la PVI ophtalmique à 5% en </a:t>
            </a:r>
            <a:r>
              <a:rPr lang="fr-FR" dirty="0" err="1" smtClean="0"/>
              <a:t>unidose</a:t>
            </a:r>
            <a:r>
              <a:rPr lang="fr-FR" dirty="0" smtClean="0"/>
              <a:t> est préconisée.</a:t>
            </a:r>
            <a:br>
              <a:rPr lang="fr-FR" dirty="0" smtClean="0"/>
            </a:br>
            <a:r>
              <a:rPr lang="fr-FR" dirty="0" smtClean="0"/>
              <a:t> Il faut retirer les flacons de PVI 10% </a:t>
            </a:r>
            <a:r>
              <a:rPr lang="fr-FR" dirty="0" err="1" smtClean="0"/>
              <a:t>multidose</a:t>
            </a:r>
            <a:r>
              <a:rPr lang="fr-FR" dirty="0" smtClean="0"/>
              <a:t> encore utilisés (18 </a:t>
            </a:r>
            <a:r>
              <a:rPr lang="fr-FR" dirty="0" err="1" smtClean="0"/>
              <a:t>chir</a:t>
            </a:r>
            <a:r>
              <a:rPr lang="fr-FR" dirty="0" smtClean="0"/>
              <a:t>/117)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48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 smtClean="0"/>
              <a:t>Utilisation </a:t>
            </a:r>
            <a:r>
              <a:rPr lang="fr-FR" dirty="0" err="1"/>
              <a:t>X</a:t>
            </a:r>
            <a:r>
              <a:rPr lang="fr-FR" dirty="0" err="1" smtClean="0"/>
              <a:t>ylocaine</a:t>
            </a:r>
            <a:r>
              <a:rPr lang="fr-FR" dirty="0" smtClean="0"/>
              <a:t> gel </a:t>
            </a:r>
            <a:r>
              <a:rPr lang="fr-FR" dirty="0" smtClean="0"/>
              <a:t>urétral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41278" y="1471871"/>
            <a:ext cx="11750722" cy="1054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100" dirty="0"/>
              <a:t>Le recours à la </a:t>
            </a:r>
            <a:r>
              <a:rPr lang="fr-FR" sz="2100" dirty="0" err="1"/>
              <a:t>xylocaine</a:t>
            </a:r>
            <a:r>
              <a:rPr lang="fr-FR" sz="2100" dirty="0"/>
              <a:t> en gel </a:t>
            </a:r>
            <a:r>
              <a:rPr lang="fr-FR" sz="2100" dirty="0" smtClean="0"/>
              <a:t>urétral </a:t>
            </a:r>
            <a:r>
              <a:rPr lang="fr-FR" sz="2100" dirty="0"/>
              <a:t>reste une pratique </a:t>
            </a:r>
            <a:r>
              <a:rPr lang="fr-FR" sz="2100" dirty="0" smtClean="0"/>
              <a:t>assez courante 25%, </a:t>
            </a:r>
            <a:r>
              <a:rPr lang="fr-FR" sz="2100" dirty="0"/>
              <a:t>l’</a:t>
            </a:r>
            <a:r>
              <a:rPr lang="fr-FR" sz="2100" dirty="0" err="1"/>
              <a:t>antiseptie</a:t>
            </a:r>
            <a:r>
              <a:rPr lang="fr-FR" sz="2100" dirty="0"/>
              <a:t> est le plus souvent </a:t>
            </a:r>
            <a:r>
              <a:rPr lang="fr-FR" sz="2100" dirty="0" smtClean="0"/>
              <a:t>conforme (avant application du gel), </a:t>
            </a:r>
            <a:r>
              <a:rPr lang="fr-FR" sz="2100" dirty="0"/>
              <a:t>mais doit être corrigée dans les protocoles de 2 établissements et pour 7 </a:t>
            </a:r>
            <a:r>
              <a:rPr lang="fr-FR" sz="2100" dirty="0" smtClean="0"/>
              <a:t>chirurgiens (compréhension à contrôler pour les établissements)</a:t>
            </a:r>
          </a:p>
          <a:p>
            <a:pPr marL="0" indent="0">
              <a:buNone/>
            </a:pPr>
            <a:endParaRPr lang="fr-FR" sz="2300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953533"/>
              </p:ext>
            </p:extLst>
          </p:nvPr>
        </p:nvGraphicFramePr>
        <p:xfrm>
          <a:off x="565243" y="2956565"/>
          <a:ext cx="5112224" cy="289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431718"/>
              </p:ext>
            </p:extLst>
          </p:nvPr>
        </p:nvGraphicFramePr>
        <p:xfrm>
          <a:off x="6464490" y="2837158"/>
          <a:ext cx="5163403" cy="2903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28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Désinfection chirurgicale des mains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08000" y="5943600"/>
            <a:ext cx="7348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100% des </a:t>
            </a:r>
            <a:r>
              <a:rPr lang="fr-FR" sz="3200" b="1" dirty="0" smtClean="0">
                <a:solidFill>
                  <a:srgbClr val="0070C0"/>
                </a:solidFill>
              </a:rPr>
              <a:t>protocoles ES </a:t>
            </a:r>
            <a:r>
              <a:rPr lang="fr-FR" sz="3200" b="1" dirty="0" smtClean="0">
                <a:solidFill>
                  <a:srgbClr val="0070C0"/>
                </a:solidFill>
              </a:rPr>
              <a:t>privilégient la DCF</a:t>
            </a:r>
            <a:endParaRPr lang="fr-FR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031900"/>
              </p:ext>
            </p:extLst>
          </p:nvPr>
        </p:nvGraphicFramePr>
        <p:xfrm>
          <a:off x="1193800" y="1824831"/>
          <a:ext cx="8940800" cy="4352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937294"/>
              </p:ext>
            </p:extLst>
          </p:nvPr>
        </p:nvGraphicFramePr>
        <p:xfrm>
          <a:off x="1719617" y="1581506"/>
          <a:ext cx="6892120" cy="46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8397715" y="3164213"/>
            <a:ext cx="3170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80 % des chirurgiens ophtalmo ont recours à la Friction Chirurgicale des Mains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3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2290" y="0"/>
            <a:ext cx="10515600" cy="1325563"/>
          </a:xfrm>
        </p:spPr>
        <p:txBody>
          <a:bodyPr/>
          <a:lstStyle/>
          <a:p>
            <a:r>
              <a:rPr lang="fr-FR" dirty="0" smtClean="0"/>
              <a:t>Antibioprophylaxie </a:t>
            </a:r>
            <a:r>
              <a:rPr lang="fr-FR" dirty="0" smtClean="0"/>
              <a:t>par </a:t>
            </a:r>
            <a:r>
              <a:rPr lang="fr-FR" dirty="0" err="1" smtClean="0"/>
              <a:t>Aprokam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597" y="16618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L’utilisation de l’</a:t>
            </a:r>
            <a:r>
              <a:rPr lang="fr-FR" sz="2400" dirty="0" err="1" smtClean="0"/>
              <a:t>Aprokam</a:t>
            </a:r>
            <a:r>
              <a:rPr lang="fr-FR" sz="2400" dirty="0" smtClean="0"/>
              <a:t> en intra </a:t>
            </a:r>
            <a:r>
              <a:rPr lang="fr-FR" sz="2400" dirty="0" err="1" smtClean="0"/>
              <a:t>camérulaire</a:t>
            </a:r>
            <a:r>
              <a:rPr lang="fr-FR" sz="2400" dirty="0" smtClean="0"/>
              <a:t> est généralisé, attention certains praticiens n’utilisent pas l’aiguille filtrante, avec un risque de dépôt particulaire</a:t>
            </a:r>
            <a:endParaRPr lang="fr-FR" sz="2400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975172"/>
              </p:ext>
            </p:extLst>
          </p:nvPr>
        </p:nvGraphicFramePr>
        <p:xfrm>
          <a:off x="736980" y="2347415"/>
          <a:ext cx="8761862" cy="421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453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Irrigation per op BSS </a:t>
            </a:r>
            <a:r>
              <a:rPr lang="fr-FR" dirty="0" err="1" smtClean="0"/>
              <a:t>unidose</a:t>
            </a:r>
            <a:r>
              <a:rPr lang="fr-FR" dirty="0" smtClean="0"/>
              <a:t>/cupule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4051" y="15936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/>
              <a:t>Plus de 50 % des chirurgiens utilisent le BSS en </a:t>
            </a:r>
            <a:r>
              <a:rPr lang="fr-FR" sz="2000" dirty="0" err="1" smtClean="0"/>
              <a:t>unidose</a:t>
            </a:r>
            <a:r>
              <a:rPr lang="fr-FR" sz="2000" dirty="0" smtClean="0"/>
              <a:t> pour l’irrigation per opératoire de la surface de l’œil, les autres utilisent majoritairement le BSS extrait de la poche reliée au </a:t>
            </a:r>
            <a:r>
              <a:rPr lang="fr-FR" sz="2000" dirty="0" err="1" smtClean="0"/>
              <a:t>phaco</a:t>
            </a:r>
            <a:r>
              <a:rPr lang="fr-FR" sz="2000" dirty="0" smtClean="0"/>
              <a:t> avec transfert dans une cupule stérile entrainant une rupture du système clos et un risque de contamination</a:t>
            </a:r>
            <a:endParaRPr lang="fr-FR" sz="2000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126225"/>
              </p:ext>
            </p:extLst>
          </p:nvPr>
        </p:nvGraphicFramePr>
        <p:xfrm>
          <a:off x="409433" y="2565780"/>
          <a:ext cx="790205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5863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451</Words>
  <Application>Microsoft Office PowerPoint</Application>
  <PresentationFormat>Grand écran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Enquête Ophtalmo  chirurgie de la cataracte</vt:lpstr>
      <vt:lpstr>Enquête OPH</vt:lpstr>
      <vt:lpstr>Participants</vt:lpstr>
      <vt:lpstr>Dilatation Oculaire</vt:lpstr>
      <vt:lpstr>Préparation oculaire</vt:lpstr>
      <vt:lpstr>Utilisation Xylocaine gel urétral</vt:lpstr>
      <vt:lpstr>Désinfection chirurgicale des mains</vt:lpstr>
      <vt:lpstr>Antibioprophylaxie par Aprokam</vt:lpstr>
      <vt:lpstr>Irrigation per op BSS unidose/cupule</vt:lpstr>
      <vt:lpstr>Support d’information patient</vt:lpstr>
      <vt:lpstr>Post op </vt:lpstr>
      <vt:lpstr>Recueil annuel endophtalmies</vt:lpstr>
    </vt:vector>
  </TitlesOfParts>
  <Company>CHRU Montpellier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Enquête Ophtalmo  chirurgie de la cataracte</dc:title>
  <dc:creator>MOURLAN CECILE</dc:creator>
  <cp:lastModifiedBy>MOURLAN CECILE</cp:lastModifiedBy>
  <cp:revision>21</cp:revision>
  <dcterms:created xsi:type="dcterms:W3CDTF">2018-04-06T14:36:34Z</dcterms:created>
  <dcterms:modified xsi:type="dcterms:W3CDTF">2018-07-19T15:08:45Z</dcterms:modified>
</cp:coreProperties>
</file>