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71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2" r:id="rId25"/>
    <p:sldId id="273" r:id="rId2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1A3C64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A3C64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A3C64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1A3C64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11760" cy="1694814"/>
          </a:xfrm>
          <a:custGeom>
            <a:avLst/>
            <a:gdLst/>
            <a:ahLst/>
            <a:cxnLst/>
            <a:rect l="l" t="t" r="r" b="b"/>
            <a:pathLst>
              <a:path w="111760" h="1694814">
                <a:moveTo>
                  <a:pt x="0" y="1694688"/>
                </a:moveTo>
                <a:lnTo>
                  <a:pt x="111252" y="1694688"/>
                </a:lnTo>
                <a:lnTo>
                  <a:pt x="111252" y="0"/>
                </a:lnTo>
                <a:lnTo>
                  <a:pt x="0" y="0"/>
                </a:lnTo>
                <a:lnTo>
                  <a:pt x="0" y="1694688"/>
                </a:lnTo>
                <a:close/>
              </a:path>
            </a:pathLst>
          </a:custGeom>
          <a:solidFill>
            <a:srgbClr val="169F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5106923"/>
            <a:ext cx="111760" cy="1748155"/>
          </a:xfrm>
          <a:custGeom>
            <a:avLst/>
            <a:gdLst/>
            <a:ahLst/>
            <a:cxnLst/>
            <a:rect l="l" t="t" r="r" b="b"/>
            <a:pathLst>
              <a:path w="111760" h="1748154">
                <a:moveTo>
                  <a:pt x="111252" y="0"/>
                </a:moveTo>
                <a:lnTo>
                  <a:pt x="0" y="0"/>
                </a:lnTo>
                <a:lnTo>
                  <a:pt x="0" y="1748027"/>
                </a:lnTo>
                <a:lnTo>
                  <a:pt x="111252" y="1748027"/>
                </a:lnTo>
                <a:lnTo>
                  <a:pt x="111252" y="0"/>
                </a:lnTo>
                <a:close/>
              </a:path>
            </a:pathLst>
          </a:custGeom>
          <a:solidFill>
            <a:srgbClr val="E4334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400044"/>
            <a:ext cx="111760" cy="1706880"/>
          </a:xfrm>
          <a:custGeom>
            <a:avLst/>
            <a:gdLst/>
            <a:ahLst/>
            <a:cxnLst/>
            <a:rect l="l" t="t" r="r" b="b"/>
            <a:pathLst>
              <a:path w="111760" h="1706879">
                <a:moveTo>
                  <a:pt x="0" y="1706879"/>
                </a:moveTo>
                <a:lnTo>
                  <a:pt x="111252" y="1706879"/>
                </a:lnTo>
                <a:lnTo>
                  <a:pt x="111252" y="0"/>
                </a:lnTo>
                <a:lnTo>
                  <a:pt x="0" y="0"/>
                </a:lnTo>
                <a:lnTo>
                  <a:pt x="0" y="1706879"/>
                </a:lnTo>
                <a:close/>
              </a:path>
            </a:pathLst>
          </a:custGeom>
          <a:solidFill>
            <a:srgbClr val="9CC2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690116"/>
            <a:ext cx="111760" cy="1710055"/>
          </a:xfrm>
          <a:custGeom>
            <a:avLst/>
            <a:gdLst/>
            <a:ahLst/>
            <a:cxnLst/>
            <a:rect l="l" t="t" r="r" b="b"/>
            <a:pathLst>
              <a:path w="111760" h="1710054">
                <a:moveTo>
                  <a:pt x="111252" y="0"/>
                </a:moveTo>
                <a:lnTo>
                  <a:pt x="0" y="0"/>
                </a:lnTo>
                <a:lnTo>
                  <a:pt x="0" y="1709927"/>
                </a:lnTo>
                <a:lnTo>
                  <a:pt x="111252" y="1709927"/>
                </a:lnTo>
                <a:lnTo>
                  <a:pt x="111252" y="0"/>
                </a:lnTo>
                <a:close/>
              </a:path>
            </a:pathLst>
          </a:custGeom>
          <a:solidFill>
            <a:srgbClr val="FBC31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936223" y="74653"/>
            <a:ext cx="1207845" cy="61876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234188"/>
            <a:ext cx="5743575" cy="1094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1A3C64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6549" y="2342642"/>
            <a:ext cx="6518275" cy="37503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68811" y="6464985"/>
            <a:ext cx="244475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‹N°›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cpias-pdl.com/accompagnement/blocs-operatoir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pias-pdl.com/accompagnement/audit-prevention-du-risque-infectieux-dans-les-salles-de-chirurgie-hors-bloc-operatoire-et-hors-secteur-interventionnel/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pias-pdl.com/wp-content/uploads/2022/09/GUIDE-PRATIQUE-CHIR-HORS-BO-2022-CPIAS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87" y="228600"/>
            <a:ext cx="11131160" cy="61721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00600" y="193964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Gabriel Birgand</a:t>
            </a:r>
            <a:r>
              <a:rPr lang="de-DE" dirty="0" smtClean="0"/>
              <a:t>SF2H 2023</a:t>
            </a:r>
            <a:endParaRPr lang="de-DE" dirty="0" smtClean="0"/>
          </a:p>
          <a:p>
            <a:r>
              <a:rPr lang="de-DE" dirty="0" smtClean="0"/>
              <a:t>@</a:t>
            </a:r>
            <a:r>
              <a:rPr lang="de-DE" dirty="0" err="1" smtClean="0"/>
              <a:t>gbirgand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597028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Introduction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17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22083"/>
            <a:ext cx="9563735" cy="375983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240029" algn="l"/>
              </a:tabLst>
            </a:pPr>
            <a:r>
              <a:rPr sz="2800" spc="-10" dirty="0">
                <a:latin typeface="Cambria"/>
                <a:cs typeface="Cambria"/>
              </a:rPr>
              <a:t>Progrès</a:t>
            </a:r>
            <a:r>
              <a:rPr sz="2800" spc="-10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techniques</a:t>
            </a:r>
            <a:endParaRPr sz="2800">
              <a:latin typeface="Cambria"/>
              <a:cs typeface="Cambria"/>
            </a:endParaRPr>
          </a:p>
          <a:p>
            <a:pPr marL="240665" indent="-227965">
              <a:lnSpc>
                <a:spcPct val="100000"/>
              </a:lnSpc>
              <a:spcBef>
                <a:spcPts val="665"/>
              </a:spcBef>
              <a:buFont typeface="Arial"/>
              <a:buChar char="•"/>
              <a:tabLst>
                <a:tab pos="240665" algn="l"/>
              </a:tabLst>
            </a:pPr>
            <a:r>
              <a:rPr sz="2800" dirty="0">
                <a:latin typeface="Cambria"/>
                <a:cs typeface="Cambria"/>
              </a:rPr>
              <a:t>Accès</a:t>
            </a:r>
            <a:r>
              <a:rPr sz="2800" spc="-8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difficile</a:t>
            </a:r>
            <a:r>
              <a:rPr sz="2800" spc="-10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au</a:t>
            </a:r>
            <a:r>
              <a:rPr sz="2800" spc="-7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bloc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opératoire</a:t>
            </a:r>
            <a:r>
              <a:rPr sz="2800" spc="-80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(BO)</a:t>
            </a:r>
            <a:endParaRPr sz="2800">
              <a:latin typeface="Cambria"/>
              <a:cs typeface="Cambria"/>
            </a:endParaRPr>
          </a:p>
          <a:p>
            <a:pPr marL="240029" indent="-227329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mbria"/>
                <a:cs typeface="Cambria"/>
              </a:rPr>
              <a:t>Attrait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croissant</a:t>
            </a:r>
            <a:r>
              <a:rPr sz="2800" spc="-7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pour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chirurgie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hors</a:t>
            </a:r>
            <a:r>
              <a:rPr sz="2800" spc="-7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du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bloc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opératoire</a:t>
            </a:r>
            <a:endParaRPr sz="2800">
              <a:latin typeface="Cambria"/>
              <a:cs typeface="Cambria"/>
            </a:endParaRPr>
          </a:p>
          <a:p>
            <a:pPr marL="240665" indent="-227965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0665" algn="l"/>
              </a:tabLst>
            </a:pPr>
            <a:r>
              <a:rPr sz="2800" dirty="0">
                <a:latin typeface="Cambria"/>
                <a:cs typeface="Cambria"/>
              </a:rPr>
              <a:t>Peu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données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et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recommandations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françaises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spc="-25" dirty="0">
                <a:latin typeface="Cambria"/>
                <a:cs typeface="Cambria"/>
              </a:rPr>
              <a:t>sur</a:t>
            </a:r>
            <a:endParaRPr sz="2800">
              <a:latin typeface="Cambria"/>
              <a:cs typeface="Cambria"/>
            </a:endParaRPr>
          </a:p>
          <a:p>
            <a:pPr marL="697230" lvl="1" indent="-227329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mbria"/>
                <a:cs typeface="Cambria"/>
              </a:rPr>
              <a:t>le</a:t>
            </a:r>
            <a:r>
              <a:rPr sz="2400" spc="-4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risque</a:t>
            </a:r>
            <a:r>
              <a:rPr sz="2400" spc="-55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d'ISO,</a:t>
            </a:r>
            <a:endParaRPr sz="2400">
              <a:latin typeface="Cambria"/>
              <a:cs typeface="Cambria"/>
            </a:endParaRPr>
          </a:p>
          <a:p>
            <a:pPr marL="697230" lvl="1" indent="-227329">
              <a:lnSpc>
                <a:spcPct val="100000"/>
              </a:lnSpc>
              <a:spcBef>
                <a:spcPts val="219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mbria"/>
                <a:cs typeface="Cambria"/>
              </a:rPr>
              <a:t>les</a:t>
            </a:r>
            <a:r>
              <a:rPr sz="2400" spc="-5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actes</a:t>
            </a:r>
            <a:r>
              <a:rPr sz="2400" spc="-4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concernés,</a:t>
            </a:r>
            <a:endParaRPr sz="2400">
              <a:latin typeface="Cambria"/>
              <a:cs typeface="Cambria"/>
            </a:endParaRPr>
          </a:p>
          <a:p>
            <a:pPr marL="697230" lvl="1" indent="-227329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697230" algn="l"/>
              </a:tabLst>
            </a:pPr>
            <a:r>
              <a:rPr sz="2400" dirty="0">
                <a:latin typeface="Cambria"/>
                <a:cs typeface="Cambria"/>
              </a:rPr>
              <a:t>les</a:t>
            </a:r>
            <a:r>
              <a:rPr sz="2400" spc="-65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conditions</a:t>
            </a:r>
            <a:r>
              <a:rPr sz="2400" spc="-60" dirty="0">
                <a:latin typeface="Cambria"/>
                <a:cs typeface="Cambria"/>
              </a:rPr>
              <a:t> </a:t>
            </a:r>
            <a:r>
              <a:rPr sz="2400" dirty="0">
                <a:latin typeface="Cambria"/>
                <a:cs typeface="Cambria"/>
              </a:rPr>
              <a:t>de</a:t>
            </a:r>
            <a:r>
              <a:rPr sz="2400" spc="-60" dirty="0">
                <a:latin typeface="Cambria"/>
                <a:cs typeface="Cambria"/>
              </a:rPr>
              <a:t> </a:t>
            </a:r>
            <a:r>
              <a:rPr sz="2400" spc="-10" dirty="0">
                <a:latin typeface="Cambria"/>
                <a:cs typeface="Cambria"/>
              </a:rPr>
              <a:t>réalisation</a:t>
            </a:r>
            <a:endParaRPr sz="2400">
              <a:latin typeface="Cambria"/>
              <a:cs typeface="Cambria"/>
            </a:endParaRPr>
          </a:p>
          <a:p>
            <a:pPr marL="240665" indent="-227965">
              <a:lnSpc>
                <a:spcPct val="100000"/>
              </a:lnSpc>
              <a:spcBef>
                <a:spcPts val="645"/>
              </a:spcBef>
              <a:buFont typeface="Arial"/>
              <a:buChar char="•"/>
              <a:tabLst>
                <a:tab pos="240665" algn="l"/>
              </a:tabLst>
            </a:pPr>
            <a:r>
              <a:rPr sz="2800" spc="-10" dirty="0">
                <a:latin typeface="Cambria"/>
                <a:cs typeface="Cambria"/>
              </a:rPr>
              <a:t>Questionnement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croissant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des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EOH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par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ces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secteurs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d’activité</a:t>
            </a:r>
            <a:endParaRPr sz="2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Objectifs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18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22083"/>
            <a:ext cx="10144125" cy="399161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240029" indent="-227329" algn="just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240029" algn="l"/>
              </a:tabLst>
            </a:pPr>
            <a:r>
              <a:rPr sz="28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Principal</a:t>
            </a:r>
            <a:r>
              <a:rPr sz="2800" u="sng" spc="-12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u="none" spc="-50" dirty="0"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12700" marR="5080" algn="just">
              <a:lnSpc>
                <a:spcPts val="3020"/>
              </a:lnSpc>
              <a:spcBef>
                <a:spcPts val="1045"/>
              </a:spcBef>
            </a:pPr>
            <a:r>
              <a:rPr sz="2800" dirty="0">
                <a:latin typeface="Cambria"/>
                <a:cs typeface="Cambria"/>
              </a:rPr>
              <a:t>État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des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lieux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b="1" spc="-25" dirty="0">
                <a:latin typeface="Cambria"/>
                <a:cs typeface="Cambria"/>
              </a:rPr>
              <a:t>prévention</a:t>
            </a:r>
            <a:r>
              <a:rPr sz="2800" b="1" spc="-6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du</a:t>
            </a:r>
            <a:r>
              <a:rPr sz="2800" b="1" spc="-6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risque</a:t>
            </a:r>
            <a:r>
              <a:rPr sz="2800" b="1" spc="-55" dirty="0">
                <a:latin typeface="Cambria"/>
                <a:cs typeface="Cambria"/>
              </a:rPr>
              <a:t> </a:t>
            </a:r>
            <a:r>
              <a:rPr sz="2800" b="1" spc="-10" dirty="0">
                <a:latin typeface="Cambria"/>
                <a:cs typeface="Cambria"/>
              </a:rPr>
              <a:t>infectieux</a:t>
            </a:r>
            <a:r>
              <a:rPr sz="2800" b="1" spc="-5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des</a:t>
            </a:r>
            <a:r>
              <a:rPr sz="2800" b="1" spc="-5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actes</a:t>
            </a:r>
            <a:r>
              <a:rPr sz="2800" b="1" spc="-45" dirty="0">
                <a:latin typeface="Cambria"/>
                <a:cs typeface="Cambria"/>
              </a:rPr>
              <a:t> </a:t>
            </a:r>
            <a:r>
              <a:rPr sz="2800" b="1" spc="-25" dirty="0">
                <a:latin typeface="Cambria"/>
                <a:cs typeface="Cambria"/>
              </a:rPr>
              <a:t>de </a:t>
            </a:r>
            <a:r>
              <a:rPr sz="2800" b="1" dirty="0">
                <a:latin typeface="Cambria"/>
                <a:cs typeface="Cambria"/>
              </a:rPr>
              <a:t>chirurgie</a:t>
            </a:r>
            <a:r>
              <a:rPr sz="2800" b="1" spc="-7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réalisés</a:t>
            </a:r>
            <a:r>
              <a:rPr sz="2800" b="1" spc="-7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hors</a:t>
            </a:r>
            <a:r>
              <a:rPr sz="2800" b="1" spc="-6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BO</a:t>
            </a:r>
            <a:r>
              <a:rPr sz="2800" b="1" spc="-5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au</a:t>
            </a:r>
            <a:r>
              <a:rPr sz="2800" b="1" spc="-7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sein</a:t>
            </a:r>
            <a:r>
              <a:rPr sz="2800" b="1" spc="-6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des</a:t>
            </a:r>
            <a:r>
              <a:rPr sz="2800" b="1" spc="-5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établissements</a:t>
            </a:r>
            <a:r>
              <a:rPr sz="2800" b="1" spc="-6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de</a:t>
            </a:r>
            <a:r>
              <a:rPr sz="2800" b="1" spc="-70" dirty="0">
                <a:latin typeface="Cambria"/>
                <a:cs typeface="Cambria"/>
              </a:rPr>
              <a:t> </a:t>
            </a:r>
            <a:r>
              <a:rPr sz="2800" b="1" spc="-10" dirty="0">
                <a:latin typeface="Cambria"/>
                <a:cs typeface="Cambria"/>
              </a:rPr>
              <a:t>santé </a:t>
            </a:r>
            <a:r>
              <a:rPr sz="2800" dirty="0">
                <a:latin typeface="Cambria"/>
                <a:cs typeface="Cambria"/>
              </a:rPr>
              <a:t>des</a:t>
            </a:r>
            <a:r>
              <a:rPr sz="2800" spc="-4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Pays</a:t>
            </a:r>
            <a:r>
              <a:rPr sz="2800" spc="-3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4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3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Loire.</a:t>
            </a:r>
            <a:endParaRPr sz="2800">
              <a:latin typeface="Cambria"/>
              <a:cs typeface="Cambria"/>
            </a:endParaRPr>
          </a:p>
          <a:p>
            <a:pPr marL="240665" indent="-227965" algn="just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240665" algn="l"/>
              </a:tabLst>
            </a:pPr>
            <a:r>
              <a:rPr sz="28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Secondaires</a:t>
            </a:r>
            <a:r>
              <a:rPr sz="2800" u="sng" spc="-14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u="none" spc="-50" dirty="0"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698500" marR="514350" lvl="1" indent="-228600">
              <a:lnSpc>
                <a:spcPts val="3020"/>
              </a:lnSpc>
              <a:spcBef>
                <a:spcPts val="540"/>
              </a:spcBef>
              <a:buFont typeface="Cambria"/>
              <a:buChar char="-"/>
              <a:tabLst>
                <a:tab pos="698500" algn="l"/>
              </a:tabLst>
            </a:pPr>
            <a:r>
              <a:rPr sz="2800" b="1" spc="-10" dirty="0">
                <a:latin typeface="Cambria"/>
                <a:cs typeface="Cambria"/>
              </a:rPr>
              <a:t>Recensement</a:t>
            </a:r>
            <a:r>
              <a:rPr sz="2800" b="1" spc="-7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des</a:t>
            </a:r>
            <a:r>
              <a:rPr sz="2800" b="1" spc="-6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actes</a:t>
            </a:r>
            <a:r>
              <a:rPr sz="2800" b="1" spc="-5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chirurgicaux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réalisés</a:t>
            </a:r>
            <a:r>
              <a:rPr sz="2800" spc="-8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hors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du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bloc </a:t>
            </a:r>
            <a:r>
              <a:rPr sz="2800" spc="-10" dirty="0">
                <a:latin typeface="Cambria"/>
                <a:cs typeface="Cambria"/>
              </a:rPr>
              <a:t>opératoire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en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Pays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Loire</a:t>
            </a:r>
            <a:endParaRPr sz="2800">
              <a:latin typeface="Cambria"/>
              <a:cs typeface="Cambria"/>
            </a:endParaRPr>
          </a:p>
          <a:p>
            <a:pPr marL="698500" marR="871219" lvl="1" indent="-228600">
              <a:lnSpc>
                <a:spcPts val="3020"/>
              </a:lnSpc>
              <a:spcBef>
                <a:spcPts val="515"/>
              </a:spcBef>
              <a:buChar char="-"/>
              <a:tabLst>
                <a:tab pos="698500" algn="l"/>
              </a:tabLst>
            </a:pPr>
            <a:r>
              <a:rPr sz="2800" spc="-10" dirty="0">
                <a:latin typeface="Cambria"/>
                <a:cs typeface="Cambria"/>
              </a:rPr>
              <a:t>Identification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des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besoins</a:t>
            </a:r>
            <a:r>
              <a:rPr sz="2800" b="1" spc="-75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/</a:t>
            </a:r>
            <a:r>
              <a:rPr sz="2800" b="1" spc="-5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les</a:t>
            </a:r>
            <a:r>
              <a:rPr sz="2800" b="1" spc="-50" dirty="0">
                <a:latin typeface="Cambria"/>
                <a:cs typeface="Cambria"/>
              </a:rPr>
              <a:t> </a:t>
            </a:r>
            <a:r>
              <a:rPr sz="2800" b="1" dirty="0">
                <a:latin typeface="Cambria"/>
                <a:cs typeface="Cambria"/>
              </a:rPr>
              <a:t>outils</a:t>
            </a:r>
            <a:r>
              <a:rPr sz="2800" b="1" spc="-30" dirty="0">
                <a:latin typeface="Cambria"/>
                <a:cs typeface="Cambria"/>
              </a:rPr>
              <a:t> </a:t>
            </a:r>
            <a:r>
              <a:rPr sz="2800" b="1" spc="-10" dirty="0">
                <a:latin typeface="Cambria"/>
                <a:cs typeface="Cambria"/>
              </a:rPr>
              <a:t>nécessaires</a:t>
            </a:r>
            <a:r>
              <a:rPr sz="2800" b="1" spc="-40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pour </a:t>
            </a:r>
            <a:r>
              <a:rPr sz="2800" dirty="0">
                <a:latin typeface="Cambria"/>
                <a:cs typeface="Cambria"/>
              </a:rPr>
              <a:t>améliorer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prévention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du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risque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infectieux</a:t>
            </a:r>
            <a:endParaRPr sz="2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Méthode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7022" y="1722119"/>
            <a:ext cx="11537950" cy="4302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0170" marR="2898775" indent="-78105">
              <a:lnSpc>
                <a:spcPct val="109700"/>
              </a:lnSpc>
              <a:spcBef>
                <a:spcPts val="105"/>
              </a:spcBef>
            </a:pPr>
            <a:r>
              <a:rPr sz="2800" dirty="0">
                <a:latin typeface="Cambria"/>
                <a:cs typeface="Cambria"/>
              </a:rPr>
              <a:t>A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partir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du</a:t>
            </a:r>
            <a:r>
              <a:rPr sz="2800" spc="-5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guide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Pratique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sur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chirurgie</a:t>
            </a:r>
            <a:r>
              <a:rPr sz="2800" spc="-4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hors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BO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-</a:t>
            </a:r>
            <a:r>
              <a:rPr sz="2800" spc="-20" dirty="0">
                <a:latin typeface="Cambria"/>
                <a:cs typeface="Cambria"/>
              </a:rPr>
              <a:t>2022 </a:t>
            </a:r>
            <a:r>
              <a:rPr sz="2800" dirty="0">
                <a:latin typeface="Cambria"/>
                <a:cs typeface="Cambria"/>
              </a:rPr>
              <a:t>par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GT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spc="-20" dirty="0">
                <a:latin typeface="Cambria"/>
                <a:cs typeface="Cambria"/>
              </a:rPr>
              <a:t>bloc</a:t>
            </a:r>
            <a:endParaRPr sz="2800">
              <a:latin typeface="Cambria"/>
              <a:cs typeface="Cambria"/>
            </a:endParaRPr>
          </a:p>
          <a:p>
            <a:pPr marL="240029" indent="-227329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mbria"/>
                <a:cs typeface="Cambria"/>
              </a:rPr>
              <a:t>Audit</a:t>
            </a:r>
            <a:r>
              <a:rPr sz="2800" spc="-3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structure,</a:t>
            </a:r>
            <a:r>
              <a:rPr sz="2800" spc="-3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ressources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et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procédures</a:t>
            </a:r>
            <a:endParaRPr sz="2800">
              <a:latin typeface="Cambria"/>
              <a:cs typeface="Cambria"/>
            </a:endParaRPr>
          </a:p>
          <a:p>
            <a:pPr marL="240029" indent="-227329">
              <a:lnSpc>
                <a:spcPts val="3354"/>
              </a:lnSpc>
              <a:spcBef>
                <a:spcPts val="325"/>
              </a:spcBef>
              <a:buFont typeface="Arial"/>
              <a:buChar char="•"/>
              <a:tabLst>
                <a:tab pos="240029" algn="l"/>
              </a:tabLst>
            </a:pPr>
            <a:r>
              <a:rPr sz="2800" dirty="0">
                <a:latin typeface="Cambria"/>
                <a:cs typeface="Cambria"/>
              </a:rPr>
              <a:t>4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grilles</a:t>
            </a:r>
            <a:r>
              <a:rPr sz="2800" spc="-20" dirty="0">
                <a:latin typeface="Cambria"/>
                <a:cs typeface="Cambria"/>
              </a:rPr>
              <a:t> </a:t>
            </a:r>
            <a:r>
              <a:rPr sz="2800" spc="-50" dirty="0"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927100" marR="189230" lvl="1" indent="-457834">
              <a:lnSpc>
                <a:spcPct val="80000"/>
              </a:lnSpc>
              <a:spcBef>
                <a:spcPts val="520"/>
              </a:spcBef>
              <a:buFont typeface="Arial"/>
              <a:buChar char="•"/>
              <a:tabLst>
                <a:tab pos="927100" algn="l"/>
              </a:tabLst>
            </a:pP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«</a:t>
            </a:r>
            <a:r>
              <a:rPr sz="2200" b="1" u="sng" spc="-40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spc="-20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Architecture,</a:t>
            </a:r>
            <a:r>
              <a:rPr sz="2200" b="1" u="sng" spc="-5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organisation</a:t>
            </a:r>
            <a:r>
              <a:rPr sz="2200" b="1" u="sng" spc="-45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et</a:t>
            </a:r>
            <a:r>
              <a:rPr sz="2200" b="1" u="sng" spc="-40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équipements</a:t>
            </a:r>
            <a:r>
              <a:rPr sz="2200" b="1" u="sng" spc="-40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de</a:t>
            </a:r>
            <a:r>
              <a:rPr sz="2200" b="1" u="sng" spc="-35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la</a:t>
            </a:r>
            <a:r>
              <a:rPr sz="2200" b="1" u="sng" spc="-45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9CC238"/>
                </a:solidFill>
                <a:uFill>
                  <a:solidFill>
                    <a:srgbClr val="9CC238"/>
                  </a:solidFill>
                </a:uFill>
                <a:latin typeface="Cambria"/>
                <a:cs typeface="Cambria"/>
              </a:rPr>
              <a:t>salle »</a:t>
            </a:r>
            <a:r>
              <a:rPr sz="2200" b="1" u="none" spc="-30" dirty="0">
                <a:solidFill>
                  <a:srgbClr val="9CC238"/>
                </a:solidFill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abordant</a:t>
            </a:r>
            <a:r>
              <a:rPr sz="2200" u="none" spc="-2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les</a:t>
            </a:r>
            <a:r>
              <a:rPr sz="2200" u="none" spc="-2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actes</a:t>
            </a:r>
            <a:r>
              <a:rPr sz="2200" u="none" spc="-10" dirty="0">
                <a:latin typeface="Cambria"/>
                <a:cs typeface="Cambria"/>
              </a:rPr>
              <a:t> réalisés, </a:t>
            </a:r>
            <a:r>
              <a:rPr sz="2200" u="none" dirty="0">
                <a:latin typeface="Cambria"/>
                <a:cs typeface="Cambria"/>
              </a:rPr>
              <a:t>leur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organisation,</a:t>
            </a:r>
            <a:r>
              <a:rPr sz="2200" u="none" spc="-25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l’architecture</a:t>
            </a:r>
            <a:r>
              <a:rPr sz="2200" u="none" spc="-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et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l’équipement</a:t>
            </a:r>
            <a:r>
              <a:rPr sz="2200" u="none" spc="39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de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la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salle.</a:t>
            </a:r>
            <a:endParaRPr sz="2200">
              <a:latin typeface="Cambria"/>
              <a:cs typeface="Cambria"/>
            </a:endParaRPr>
          </a:p>
          <a:p>
            <a:pPr marL="927100" lvl="1" indent="-457200">
              <a:lnSpc>
                <a:spcPts val="2350"/>
              </a:lnSpc>
              <a:buFont typeface="Arial"/>
              <a:buChar char="•"/>
              <a:tabLst>
                <a:tab pos="927100" algn="l"/>
              </a:tabLst>
            </a:pP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«</a:t>
            </a:r>
            <a:r>
              <a:rPr sz="2200" b="1" u="sng" spc="-50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Entretien</a:t>
            </a:r>
            <a:r>
              <a:rPr sz="2200" b="1" u="sng" spc="-50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des</a:t>
            </a:r>
            <a:r>
              <a:rPr sz="2200" b="1" u="sng" spc="-35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locaux,</a:t>
            </a:r>
            <a:r>
              <a:rPr sz="2200" b="1" u="sng" spc="-40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de</a:t>
            </a:r>
            <a:r>
              <a:rPr sz="2200" b="1" u="sng" spc="-50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la</a:t>
            </a:r>
            <a:r>
              <a:rPr sz="2200" b="1" u="sng" spc="-45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robinetterie</a:t>
            </a:r>
            <a:r>
              <a:rPr sz="2200" b="1" u="sng" spc="-65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et</a:t>
            </a:r>
            <a:r>
              <a:rPr sz="2200" b="1" u="sng" spc="-55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des</a:t>
            </a:r>
            <a:r>
              <a:rPr sz="2200" b="1" u="sng" spc="-30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matériels</a:t>
            </a:r>
            <a:r>
              <a:rPr sz="2200" b="1" u="sng" spc="-35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169FBB"/>
                </a:solidFill>
                <a:uFill>
                  <a:solidFill>
                    <a:srgbClr val="169FBB"/>
                  </a:solidFill>
                </a:uFill>
                <a:latin typeface="Cambria"/>
                <a:cs typeface="Cambria"/>
              </a:rPr>
              <a:t>»</a:t>
            </a:r>
            <a:r>
              <a:rPr sz="2200" b="1" u="none" spc="-45" dirty="0">
                <a:solidFill>
                  <a:srgbClr val="169FBB"/>
                </a:solidFill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abordant</a:t>
            </a:r>
            <a:r>
              <a:rPr sz="2200" u="none" spc="-2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le</a:t>
            </a:r>
            <a:r>
              <a:rPr sz="2200" u="none" spc="-35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bionettoyage</a:t>
            </a:r>
            <a:endParaRPr sz="2200">
              <a:latin typeface="Cambria"/>
              <a:cs typeface="Cambria"/>
            </a:endParaRPr>
          </a:p>
          <a:p>
            <a:pPr marL="927100">
              <a:lnSpc>
                <a:spcPts val="2360"/>
              </a:lnSpc>
            </a:pPr>
            <a:r>
              <a:rPr sz="2200" dirty="0">
                <a:latin typeface="Cambria"/>
                <a:cs typeface="Cambria"/>
              </a:rPr>
              <a:t>des</a:t>
            </a:r>
            <a:r>
              <a:rPr sz="2200" spc="-4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locaux,</a:t>
            </a:r>
            <a:r>
              <a:rPr sz="2200" spc="-2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les</a:t>
            </a:r>
            <a:r>
              <a:rPr sz="2200" spc="-35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équipements, </a:t>
            </a:r>
            <a:r>
              <a:rPr sz="2200" dirty="0">
                <a:latin typeface="Cambria"/>
                <a:cs typeface="Cambria"/>
              </a:rPr>
              <a:t>DM</a:t>
            </a:r>
            <a:r>
              <a:rPr sz="2200" spc="-35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réutilisables</a:t>
            </a:r>
            <a:r>
              <a:rPr sz="2200" spc="-2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et</a:t>
            </a:r>
            <a:r>
              <a:rPr sz="2200" spc="-3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les</a:t>
            </a:r>
            <a:r>
              <a:rPr sz="2200" spc="-35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déchets.</a:t>
            </a:r>
            <a:endParaRPr sz="2200">
              <a:latin typeface="Cambria"/>
              <a:cs typeface="Cambria"/>
            </a:endParaRPr>
          </a:p>
          <a:p>
            <a:pPr marL="927100" marR="5080" lvl="1" indent="-457834">
              <a:lnSpc>
                <a:spcPts val="2110"/>
              </a:lnSpc>
              <a:spcBef>
                <a:spcPts val="495"/>
              </a:spcBef>
              <a:buFont typeface="Arial"/>
              <a:buChar char="•"/>
              <a:tabLst>
                <a:tab pos="927100" algn="l"/>
              </a:tabLst>
            </a:pPr>
            <a:r>
              <a:rPr sz="2200" b="1" u="sng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«</a:t>
            </a:r>
            <a:r>
              <a:rPr sz="2200" b="1" u="sng" spc="-65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Professionnels</a:t>
            </a:r>
            <a:r>
              <a:rPr sz="2200" b="1" u="sng" spc="-35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»</a:t>
            </a:r>
            <a:r>
              <a:rPr sz="2200" b="1" u="sng" spc="-60" dirty="0">
                <a:solidFill>
                  <a:srgbClr val="BE9000"/>
                </a:solidFill>
                <a:uFill>
                  <a:solidFill>
                    <a:srgbClr val="BE9000"/>
                  </a:solidFill>
                </a:uFill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abordant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les</a:t>
            </a:r>
            <a:r>
              <a:rPr sz="2200" u="none" spc="-4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pratiques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des</a:t>
            </a:r>
            <a:r>
              <a:rPr sz="2200" u="none" spc="-45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professionnels</a:t>
            </a:r>
            <a:r>
              <a:rPr sz="2200" u="none" spc="-4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(tenue,</a:t>
            </a:r>
            <a:r>
              <a:rPr sz="2200" u="none" spc="-35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hygiène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des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mains) </a:t>
            </a:r>
            <a:r>
              <a:rPr sz="2200" u="none" dirty="0">
                <a:latin typeface="Cambria"/>
                <a:cs typeface="Cambria"/>
              </a:rPr>
              <a:t>et</a:t>
            </a:r>
            <a:r>
              <a:rPr sz="2200" u="none" spc="-2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leur</a:t>
            </a:r>
            <a:r>
              <a:rPr sz="2200" u="none" spc="-20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formation.</a:t>
            </a:r>
            <a:endParaRPr sz="2200">
              <a:latin typeface="Cambria"/>
              <a:cs typeface="Cambria"/>
            </a:endParaRPr>
          </a:p>
          <a:p>
            <a:pPr marL="927100" lvl="1" indent="-457200">
              <a:lnSpc>
                <a:spcPts val="2370"/>
              </a:lnSpc>
              <a:buFont typeface="Arial"/>
              <a:buChar char="•"/>
              <a:tabLst>
                <a:tab pos="927100" algn="l"/>
              </a:tabLst>
            </a:pPr>
            <a:r>
              <a:rPr sz="2200" b="1" u="sng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«</a:t>
            </a:r>
            <a:r>
              <a:rPr sz="2200" b="1" u="sng" spc="-55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Circuit</a:t>
            </a:r>
            <a:r>
              <a:rPr sz="2200" b="1" u="sng" spc="-50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patient</a:t>
            </a:r>
            <a:r>
              <a:rPr sz="2200" b="1" u="sng" spc="-50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 </a:t>
            </a:r>
            <a:r>
              <a:rPr sz="2200" b="1" u="sng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Cambria"/>
                <a:cs typeface="Cambria"/>
              </a:rPr>
              <a:t>»</a:t>
            </a:r>
            <a:r>
              <a:rPr sz="2200" b="1" u="none" spc="-55" dirty="0">
                <a:solidFill>
                  <a:srgbClr val="6F2F9F"/>
                </a:solidFill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abordant</a:t>
            </a:r>
            <a:r>
              <a:rPr sz="2200" u="none" spc="-25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l’information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du</a:t>
            </a:r>
            <a:r>
              <a:rPr sz="2200" u="none" spc="-6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patient,</a:t>
            </a:r>
            <a:r>
              <a:rPr sz="2200" u="none" spc="-3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sa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spc="-10" dirty="0">
                <a:latin typeface="Cambria"/>
                <a:cs typeface="Cambria"/>
              </a:rPr>
              <a:t>préparation</a:t>
            </a:r>
            <a:r>
              <a:rPr sz="2200" u="none" spc="-40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générale</a:t>
            </a:r>
            <a:r>
              <a:rPr sz="2200" u="none" spc="-2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et</a:t>
            </a:r>
            <a:r>
              <a:rPr sz="2200" u="none" spc="-55" dirty="0">
                <a:latin typeface="Cambria"/>
                <a:cs typeface="Cambria"/>
              </a:rPr>
              <a:t> </a:t>
            </a:r>
            <a:r>
              <a:rPr sz="2200" u="none" dirty="0">
                <a:latin typeface="Cambria"/>
                <a:cs typeface="Cambria"/>
              </a:rPr>
              <a:t>du</a:t>
            </a:r>
            <a:r>
              <a:rPr sz="2200" u="none" spc="-50" dirty="0">
                <a:latin typeface="Cambria"/>
                <a:cs typeface="Cambria"/>
              </a:rPr>
              <a:t> </a:t>
            </a:r>
            <a:r>
              <a:rPr sz="2200" u="none" spc="-20" dirty="0">
                <a:latin typeface="Cambria"/>
                <a:cs typeface="Cambria"/>
              </a:rPr>
              <a:t>site</a:t>
            </a:r>
            <a:endParaRPr sz="2200">
              <a:latin typeface="Cambria"/>
              <a:cs typeface="Cambria"/>
            </a:endParaRPr>
          </a:p>
          <a:p>
            <a:pPr marL="927100">
              <a:lnSpc>
                <a:spcPts val="2375"/>
              </a:lnSpc>
            </a:pPr>
            <a:r>
              <a:rPr sz="2200" spc="-10" dirty="0">
                <a:latin typeface="Cambria"/>
                <a:cs typeface="Cambria"/>
              </a:rPr>
              <a:t>opératoire.</a:t>
            </a:r>
            <a:endParaRPr sz="2200">
              <a:latin typeface="Cambria"/>
              <a:cs typeface="Cambr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233916" y="0"/>
            <a:ext cx="2958465" cy="3845560"/>
            <a:chOff x="9233916" y="0"/>
            <a:chExt cx="2958465" cy="3845560"/>
          </a:xfrm>
        </p:grpSpPr>
        <p:pic>
          <p:nvPicPr>
            <p:cNvPr id="5" name="object 5">
              <a:hlinkClick r:id="rId2"/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33916" y="0"/>
              <a:ext cx="2958083" cy="3845052"/>
            </a:xfrm>
            <a:prstGeom prst="rect">
              <a:avLst/>
            </a:prstGeom>
          </p:spPr>
        </p:pic>
        <p:pic>
          <p:nvPicPr>
            <p:cNvPr id="6" name="object 6">
              <a:hlinkClick r:id="rId2"/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28988" y="47244"/>
              <a:ext cx="2763011" cy="342290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19</a:t>
            </a:r>
          </a:p>
        </p:txBody>
      </p:sp>
      <p:sp>
        <p:nvSpPr>
          <p:cNvPr id="8" name="Rectangle 7"/>
          <p:cNvSpPr/>
          <p:nvPr/>
        </p:nvSpPr>
        <p:spPr>
          <a:xfrm>
            <a:off x="357022" y="6141819"/>
            <a:ext cx="1095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5"/>
              </a:rPr>
              <a:t>https://www.cpias-pdl.com/accompagnement/audit-prevention-du-risque-infectieux-dans-les-salles-de-chirurgie-hors-bloc-operatoire-et-hors-secteur-interventionnel/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Méthode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23331"/>
            <a:ext cx="10126980" cy="413639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475"/>
              </a:spcBef>
              <a:buFont typeface="Arial"/>
              <a:buChar char="•"/>
              <a:tabLst>
                <a:tab pos="241300" algn="l"/>
              </a:tabLst>
            </a:pPr>
            <a:r>
              <a:rPr sz="2600" dirty="0">
                <a:latin typeface="Cambria"/>
                <a:cs typeface="Cambria"/>
              </a:rPr>
              <a:t>Période</a:t>
            </a:r>
            <a:r>
              <a:rPr sz="2600" spc="-6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: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06/07/2024</a:t>
            </a:r>
            <a:r>
              <a:rPr sz="2600" spc="-5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au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12/01/2024</a:t>
            </a:r>
            <a:endParaRPr sz="2600">
              <a:latin typeface="Cambria"/>
              <a:cs typeface="Cambria"/>
            </a:endParaRPr>
          </a:p>
          <a:p>
            <a:pPr marL="241300" indent="-228600">
              <a:lnSpc>
                <a:spcPts val="3110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sz="26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Critères</a:t>
            </a:r>
            <a:r>
              <a:rPr sz="2600" u="sng" spc="-9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6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d’inclusion</a:t>
            </a:r>
            <a:r>
              <a:rPr sz="2600" u="none" spc="-75" dirty="0">
                <a:latin typeface="Cambria"/>
                <a:cs typeface="Cambria"/>
              </a:rPr>
              <a:t> </a:t>
            </a:r>
            <a:r>
              <a:rPr sz="2600" u="none" spc="-50" dirty="0">
                <a:latin typeface="Cambria"/>
                <a:cs typeface="Cambria"/>
              </a:rPr>
              <a:t>:</a:t>
            </a:r>
            <a:endParaRPr sz="2600">
              <a:latin typeface="Cambria"/>
              <a:cs typeface="Cambria"/>
            </a:endParaRPr>
          </a:p>
          <a:p>
            <a:pPr marL="469900" marR="5080">
              <a:lnSpc>
                <a:spcPct val="80000"/>
              </a:lnSpc>
              <a:spcBef>
                <a:spcPts val="520"/>
              </a:spcBef>
            </a:pPr>
            <a:r>
              <a:rPr sz="2200" dirty="0">
                <a:latin typeface="Cambria"/>
                <a:cs typeface="Cambria"/>
              </a:rPr>
              <a:t>Les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salles</a:t>
            </a:r>
            <a:r>
              <a:rPr sz="2200" spc="-4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où</a:t>
            </a:r>
            <a:r>
              <a:rPr sz="2200" spc="-6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sont</a:t>
            </a:r>
            <a:r>
              <a:rPr sz="2200" spc="-5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réalisés</a:t>
            </a:r>
            <a:r>
              <a:rPr sz="2200" spc="-3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des</a:t>
            </a:r>
            <a:r>
              <a:rPr sz="2200" spc="-4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actes</a:t>
            </a:r>
            <a:r>
              <a:rPr sz="2200" spc="-3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de</a:t>
            </a:r>
            <a:r>
              <a:rPr sz="2200" spc="-5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chirurgie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dans</a:t>
            </a:r>
            <a:r>
              <a:rPr sz="2200" spc="-4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les</a:t>
            </a:r>
            <a:r>
              <a:rPr sz="2200" spc="-4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établissements</a:t>
            </a:r>
            <a:r>
              <a:rPr sz="2200" spc="-1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de</a:t>
            </a:r>
            <a:r>
              <a:rPr sz="2200" spc="-55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santé </a:t>
            </a:r>
            <a:r>
              <a:rPr sz="2200" dirty="0">
                <a:latin typeface="Cambria"/>
                <a:cs typeface="Cambria"/>
              </a:rPr>
              <a:t>des</a:t>
            </a:r>
            <a:r>
              <a:rPr sz="2200" spc="-45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Pays</a:t>
            </a:r>
            <a:r>
              <a:rPr sz="2200" spc="-1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de</a:t>
            </a:r>
            <a:r>
              <a:rPr sz="2200" spc="-45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la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Loire.</a:t>
            </a:r>
            <a:endParaRPr sz="2200">
              <a:latin typeface="Cambria"/>
              <a:cs typeface="Cambria"/>
            </a:endParaRPr>
          </a:p>
          <a:p>
            <a:pPr marL="241300" indent="-228600">
              <a:lnSpc>
                <a:spcPts val="3110"/>
              </a:lnSpc>
              <a:spcBef>
                <a:spcPts val="370"/>
              </a:spcBef>
              <a:buFont typeface="Arial"/>
              <a:buChar char="•"/>
              <a:tabLst>
                <a:tab pos="241300" algn="l"/>
              </a:tabLst>
            </a:pPr>
            <a:r>
              <a:rPr sz="26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Critères</a:t>
            </a:r>
            <a:r>
              <a:rPr sz="2600" u="sng" spc="-14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600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d’exclusion</a:t>
            </a:r>
            <a:r>
              <a:rPr sz="2600" u="none" spc="-114" dirty="0">
                <a:latin typeface="Cambria"/>
                <a:cs typeface="Cambria"/>
              </a:rPr>
              <a:t> </a:t>
            </a:r>
            <a:r>
              <a:rPr sz="2600" u="none" spc="-50" dirty="0">
                <a:latin typeface="Cambria"/>
                <a:cs typeface="Cambria"/>
              </a:rPr>
              <a:t>:</a:t>
            </a:r>
            <a:endParaRPr sz="2600">
              <a:latin typeface="Cambria"/>
              <a:cs typeface="Cambria"/>
            </a:endParaRPr>
          </a:p>
          <a:p>
            <a:pPr marL="698500" lvl="1" indent="-228600">
              <a:lnSpc>
                <a:spcPts val="2620"/>
              </a:lnSpc>
              <a:buFont typeface="Arial"/>
              <a:buChar char="•"/>
              <a:tabLst>
                <a:tab pos="698500" algn="l"/>
              </a:tabLst>
            </a:pPr>
            <a:r>
              <a:rPr sz="2200" dirty="0">
                <a:latin typeface="Cambria"/>
                <a:cs typeface="Cambria"/>
              </a:rPr>
              <a:t>Salles</a:t>
            </a:r>
            <a:r>
              <a:rPr sz="2200" spc="-2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au</a:t>
            </a:r>
            <a:r>
              <a:rPr sz="2200" b="1" spc="-4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sein</a:t>
            </a:r>
            <a:r>
              <a:rPr sz="2200" b="1" spc="-3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d’un</a:t>
            </a:r>
            <a:r>
              <a:rPr sz="2200" b="1" spc="-3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BO</a:t>
            </a:r>
            <a:r>
              <a:rPr sz="2200" b="1" spc="-4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ou</a:t>
            </a:r>
            <a:r>
              <a:rPr sz="2200" b="1" spc="-35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d’un</a:t>
            </a:r>
            <a:r>
              <a:rPr sz="2200" b="1" spc="-3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secteur</a:t>
            </a:r>
            <a:r>
              <a:rPr sz="2200" b="1" spc="-40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interventionnel</a:t>
            </a:r>
            <a:endParaRPr sz="2200">
              <a:latin typeface="Cambria"/>
              <a:cs typeface="Cambria"/>
            </a:endParaRPr>
          </a:p>
          <a:p>
            <a:pPr marL="698500" lvl="1" indent="-228600">
              <a:lnSpc>
                <a:spcPts val="2615"/>
              </a:lnSpc>
              <a:buFont typeface="Arial"/>
              <a:buChar char="•"/>
              <a:tabLst>
                <a:tab pos="698500" algn="l"/>
              </a:tabLst>
            </a:pPr>
            <a:r>
              <a:rPr sz="2200" dirty="0">
                <a:latin typeface="Cambria"/>
                <a:cs typeface="Cambria"/>
              </a:rPr>
              <a:t>Salles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accueillant</a:t>
            </a:r>
            <a:r>
              <a:rPr sz="2200" spc="-30" dirty="0">
                <a:latin typeface="Cambria"/>
                <a:cs typeface="Cambria"/>
              </a:rPr>
              <a:t> </a:t>
            </a:r>
            <a:r>
              <a:rPr sz="2200" b="1" spc="-25" dirty="0">
                <a:latin typeface="Cambria"/>
                <a:cs typeface="Cambria"/>
              </a:rPr>
              <a:t>exclusivement</a:t>
            </a:r>
            <a:r>
              <a:rPr sz="2200" b="1" spc="-45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de</a:t>
            </a:r>
            <a:r>
              <a:rPr sz="2200" b="1" spc="-55" dirty="0">
                <a:latin typeface="Cambria"/>
                <a:cs typeface="Cambria"/>
              </a:rPr>
              <a:t> </a:t>
            </a:r>
            <a:r>
              <a:rPr sz="2200" b="1" spc="-10" dirty="0">
                <a:latin typeface="Cambria"/>
                <a:cs typeface="Cambria"/>
              </a:rPr>
              <a:t>l’endoscopie</a:t>
            </a:r>
            <a:endParaRPr sz="2200">
              <a:latin typeface="Cambria"/>
              <a:cs typeface="Cambria"/>
            </a:endParaRPr>
          </a:p>
          <a:p>
            <a:pPr marL="698500" lvl="1" indent="-228600">
              <a:lnSpc>
                <a:spcPts val="2630"/>
              </a:lnSpc>
              <a:buFont typeface="Arial"/>
              <a:buChar char="•"/>
              <a:tabLst>
                <a:tab pos="698500" algn="l"/>
              </a:tabLst>
            </a:pPr>
            <a:r>
              <a:rPr sz="2200" dirty="0">
                <a:latin typeface="Cambria"/>
                <a:cs typeface="Cambria"/>
              </a:rPr>
              <a:t>Salles</a:t>
            </a:r>
            <a:r>
              <a:rPr sz="2200" spc="-6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accueillant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b="1" spc="-20" dirty="0">
                <a:latin typeface="Cambria"/>
                <a:cs typeface="Cambria"/>
              </a:rPr>
              <a:t>exclusivement</a:t>
            </a:r>
            <a:r>
              <a:rPr sz="2200" b="1" spc="-6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des</a:t>
            </a:r>
            <a:r>
              <a:rPr sz="2200" spc="-60" dirty="0">
                <a:latin typeface="Cambria"/>
                <a:cs typeface="Cambria"/>
              </a:rPr>
              <a:t> </a:t>
            </a:r>
            <a:r>
              <a:rPr sz="2200" dirty="0">
                <a:latin typeface="Cambria"/>
                <a:cs typeface="Cambria"/>
              </a:rPr>
              <a:t>actes</a:t>
            </a:r>
            <a:r>
              <a:rPr sz="2200" spc="-50" dirty="0">
                <a:latin typeface="Cambria"/>
                <a:cs typeface="Cambria"/>
              </a:rPr>
              <a:t> </a:t>
            </a:r>
            <a:r>
              <a:rPr sz="2200" spc="-10" dirty="0">
                <a:latin typeface="Cambria"/>
                <a:cs typeface="Cambria"/>
              </a:rPr>
              <a:t>avec</a:t>
            </a:r>
            <a:r>
              <a:rPr sz="2200" spc="-60" dirty="0">
                <a:latin typeface="Cambria"/>
                <a:cs typeface="Cambria"/>
              </a:rPr>
              <a:t> </a:t>
            </a:r>
            <a:r>
              <a:rPr sz="2200" b="1" dirty="0">
                <a:latin typeface="Cambria"/>
                <a:cs typeface="Cambria"/>
              </a:rPr>
              <a:t>effraction</a:t>
            </a:r>
            <a:r>
              <a:rPr sz="2200" b="1" spc="-85" dirty="0">
                <a:latin typeface="Cambria"/>
                <a:cs typeface="Cambria"/>
              </a:rPr>
              <a:t> </a:t>
            </a:r>
            <a:r>
              <a:rPr sz="2200" b="1" spc="-25" dirty="0">
                <a:latin typeface="Cambria"/>
                <a:cs typeface="Cambria"/>
              </a:rPr>
              <a:t>ET</a:t>
            </a:r>
            <a:endParaRPr sz="22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50"/>
              </a:spcBef>
              <a:buFont typeface="Arial"/>
              <a:buChar char="•"/>
              <a:tabLst>
                <a:tab pos="1155700" algn="l"/>
              </a:tabLst>
            </a:pPr>
            <a:r>
              <a:rPr sz="1900" dirty="0">
                <a:latin typeface="Cambria"/>
                <a:cs typeface="Cambria"/>
              </a:rPr>
              <a:t>(i)</a:t>
            </a:r>
            <a:r>
              <a:rPr sz="1900" spc="-30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sans</a:t>
            </a:r>
            <a:r>
              <a:rPr sz="1900" spc="-40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port</a:t>
            </a:r>
            <a:r>
              <a:rPr sz="1900" spc="-25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de</a:t>
            </a:r>
            <a:r>
              <a:rPr sz="1900" spc="-35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gants</a:t>
            </a:r>
            <a:r>
              <a:rPr sz="1900" spc="-30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stériles</a:t>
            </a:r>
            <a:r>
              <a:rPr sz="1900" spc="-35" dirty="0">
                <a:latin typeface="Cambria"/>
                <a:cs typeface="Cambria"/>
              </a:rPr>
              <a:t> </a:t>
            </a:r>
            <a:r>
              <a:rPr sz="1900" spc="-25" dirty="0">
                <a:latin typeface="Cambria"/>
                <a:cs typeface="Cambria"/>
              </a:rPr>
              <a:t>ou</a:t>
            </a:r>
            <a:endParaRPr sz="19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45"/>
              </a:spcBef>
              <a:buFont typeface="Arial"/>
              <a:buChar char="•"/>
              <a:tabLst>
                <a:tab pos="1155700" algn="l"/>
              </a:tabLst>
            </a:pPr>
            <a:r>
              <a:rPr sz="1900" dirty="0">
                <a:latin typeface="Cambria"/>
                <a:cs typeface="Cambria"/>
              </a:rPr>
              <a:t>(ii)</a:t>
            </a:r>
            <a:r>
              <a:rPr sz="1900" spc="-35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Nécessitant</a:t>
            </a:r>
            <a:r>
              <a:rPr sz="1900" spc="-55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un</a:t>
            </a:r>
            <a:r>
              <a:rPr sz="1900" spc="-25" dirty="0">
                <a:latin typeface="Cambria"/>
                <a:cs typeface="Cambria"/>
              </a:rPr>
              <a:t> </a:t>
            </a:r>
            <a:r>
              <a:rPr sz="1900" spc="-10" dirty="0">
                <a:latin typeface="Cambria"/>
                <a:cs typeface="Cambria"/>
              </a:rPr>
              <a:t>hébergement</a:t>
            </a:r>
            <a:r>
              <a:rPr sz="1900" spc="-15" dirty="0">
                <a:latin typeface="Cambria"/>
                <a:cs typeface="Cambria"/>
              </a:rPr>
              <a:t> </a:t>
            </a:r>
            <a:r>
              <a:rPr sz="1900" spc="-25" dirty="0">
                <a:latin typeface="Cambria"/>
                <a:cs typeface="Cambria"/>
              </a:rPr>
              <a:t>ou</a:t>
            </a:r>
            <a:endParaRPr sz="19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1155700" algn="l"/>
              </a:tabLst>
            </a:pPr>
            <a:r>
              <a:rPr sz="1900" dirty="0">
                <a:latin typeface="Cambria"/>
                <a:cs typeface="Cambria"/>
              </a:rPr>
              <a:t>(iii)</a:t>
            </a:r>
            <a:r>
              <a:rPr sz="1900" spc="-35" dirty="0">
                <a:latin typeface="Cambria"/>
                <a:cs typeface="Cambria"/>
              </a:rPr>
              <a:t> </a:t>
            </a:r>
            <a:r>
              <a:rPr sz="1900" spc="-20" dirty="0">
                <a:latin typeface="Cambria"/>
                <a:cs typeface="Cambria"/>
              </a:rPr>
              <a:t>Avec</a:t>
            </a:r>
            <a:r>
              <a:rPr sz="1900" spc="-30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un</a:t>
            </a:r>
            <a:r>
              <a:rPr sz="1900" spc="-10" dirty="0">
                <a:latin typeface="Cambria"/>
                <a:cs typeface="Cambria"/>
              </a:rPr>
              <a:t> anesthésiste</a:t>
            </a:r>
            <a:r>
              <a:rPr sz="1900" spc="-35" dirty="0">
                <a:latin typeface="Cambria"/>
                <a:cs typeface="Cambria"/>
              </a:rPr>
              <a:t> </a:t>
            </a:r>
            <a:r>
              <a:rPr sz="1900" spc="-25" dirty="0">
                <a:latin typeface="Cambria"/>
                <a:cs typeface="Cambria"/>
              </a:rPr>
              <a:t>ou</a:t>
            </a:r>
            <a:endParaRPr sz="1900">
              <a:latin typeface="Cambria"/>
              <a:cs typeface="Cambria"/>
            </a:endParaRPr>
          </a:p>
          <a:p>
            <a:pPr marL="1155700" lvl="2" indent="-228600">
              <a:lnSpc>
                <a:spcPct val="100000"/>
              </a:lnSpc>
              <a:spcBef>
                <a:spcPts val="45"/>
              </a:spcBef>
              <a:buFont typeface="Arial"/>
              <a:buChar char="•"/>
              <a:tabLst>
                <a:tab pos="1155700" algn="l"/>
              </a:tabLst>
            </a:pPr>
            <a:r>
              <a:rPr sz="1900" dirty="0">
                <a:latin typeface="Cambria"/>
                <a:cs typeface="Cambria"/>
              </a:rPr>
              <a:t>(iv)</a:t>
            </a:r>
            <a:r>
              <a:rPr sz="1900" spc="-55" dirty="0">
                <a:latin typeface="Cambria"/>
                <a:cs typeface="Cambria"/>
              </a:rPr>
              <a:t> </a:t>
            </a:r>
            <a:r>
              <a:rPr sz="1900" dirty="0">
                <a:latin typeface="Cambria"/>
                <a:cs typeface="Cambria"/>
              </a:rPr>
              <a:t>en</a:t>
            </a:r>
            <a:r>
              <a:rPr sz="1900" spc="-45" dirty="0">
                <a:latin typeface="Cambria"/>
                <a:cs typeface="Cambria"/>
              </a:rPr>
              <a:t> </a:t>
            </a:r>
            <a:r>
              <a:rPr sz="1900" spc="-10" dirty="0">
                <a:latin typeface="Cambria"/>
                <a:cs typeface="Cambria"/>
              </a:rPr>
              <a:t>chambre</a:t>
            </a:r>
            <a:endParaRPr sz="19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Participation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98691" y="1409700"/>
            <a:ext cx="5233963" cy="183193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3599" y="3444171"/>
            <a:ext cx="10527062" cy="246364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869391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82597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53539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5777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37635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50919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1733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63971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05829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48068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61097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31911" y="5955893"/>
            <a:ext cx="27368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45194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87053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829292" y="5955893"/>
            <a:ext cx="3321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44536A"/>
                </a:solidFill>
                <a:latin typeface="Calibri"/>
                <a:cs typeface="Calibri"/>
              </a:rPr>
              <a:t>ETS</a:t>
            </a:r>
            <a:r>
              <a:rPr sz="900" spc="-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900" spc="-25" dirty="0">
                <a:solidFill>
                  <a:srgbClr val="44536A"/>
                </a:solidFill>
                <a:latin typeface="Calibri"/>
                <a:cs typeface="Calibri"/>
              </a:rPr>
              <a:t>13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8719" y="3492626"/>
            <a:ext cx="725805" cy="42100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654050">
              <a:lnSpc>
                <a:spcPct val="100000"/>
              </a:lnSpc>
              <a:spcBef>
                <a:spcPts val="575"/>
              </a:spcBef>
            </a:pP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14673" y="335508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0" dirty="0">
                <a:solidFill>
                  <a:srgbClr val="44536A"/>
                </a:solidFill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487933" y="4071746"/>
          <a:ext cx="11139150" cy="1905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1081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1082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1018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1018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1843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1844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1844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218440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218440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218440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210184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53670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115695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</a:tblGrid>
              <a:tr h="99060">
                <a:tc>
                  <a:txBody>
                    <a:bodyPr/>
                    <a:lstStyle/>
                    <a:p>
                      <a:pPr marL="31750">
                        <a:lnSpc>
                          <a:spcPts val="68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9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 gridSpan="2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31775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08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74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2860" marB="0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99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ts val="74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 gridSpan="2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1845">
                <a:tc>
                  <a:txBody>
                    <a:bodyPr/>
                    <a:lstStyle/>
                    <a:p>
                      <a:pPr marL="31750">
                        <a:lnSpc>
                          <a:spcPts val="85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 marL="3175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0170" marB="0"/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58419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21920" marB="0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23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869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21920" marB="0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869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901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5875" algn="ctr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0645">
                        <a:lnSpc>
                          <a:spcPts val="1019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5415">
                        <a:lnSpc>
                          <a:spcPct val="10000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31750">
                        <a:lnSpc>
                          <a:spcPts val="85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1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75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1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1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15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75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ts val="1075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75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75"/>
                        </a:lnSpc>
                        <a:spcBef>
                          <a:spcPts val="18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349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5244" algn="r">
                        <a:lnSpc>
                          <a:spcPts val="955"/>
                        </a:lnSpc>
                      </a:pPr>
                      <a:r>
                        <a:rPr sz="900" spc="-1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Patients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 marL="31750">
                        <a:lnSpc>
                          <a:spcPts val="1050"/>
                        </a:lnSpc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75"/>
                        </a:lnSpc>
                        <a:spcBef>
                          <a:spcPts val="13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75"/>
                        </a:lnSpc>
                        <a:spcBef>
                          <a:spcPts val="13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75"/>
                        </a:lnSpc>
                        <a:spcBef>
                          <a:spcPts val="13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ts val="1075"/>
                        </a:lnSpc>
                        <a:spcBef>
                          <a:spcPts val="13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ts val="1075"/>
                        </a:lnSpc>
                        <a:spcBef>
                          <a:spcPts val="13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1714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905"/>
                        </a:lnSpc>
                      </a:pPr>
                      <a:r>
                        <a:rPr sz="900" spc="-1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Profesionnels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marL="31750">
                        <a:lnSpc>
                          <a:spcPts val="103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273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ts val="905"/>
                        </a:lnSpc>
                      </a:pPr>
                      <a:r>
                        <a:rPr sz="900" spc="-1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Entretien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31750">
                        <a:lnSpc>
                          <a:spcPts val="1025"/>
                        </a:lnSpc>
                        <a:spcBef>
                          <a:spcPts val="425"/>
                        </a:spcBef>
                      </a:pPr>
                      <a:r>
                        <a:rPr sz="900" spc="-5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5397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ts val="860"/>
                        </a:lnSpc>
                      </a:pPr>
                      <a:r>
                        <a:rPr sz="900" spc="-10" dirty="0">
                          <a:solidFill>
                            <a:srgbClr val="44536A"/>
                          </a:solidFill>
                          <a:latin typeface="Calibri"/>
                          <a:cs typeface="Calibri"/>
                        </a:rPr>
                        <a:t>Locaux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object 23"/>
          <p:cNvSpPr txBox="1"/>
          <p:nvPr/>
        </p:nvSpPr>
        <p:spPr>
          <a:xfrm>
            <a:off x="356412" y="2559557"/>
            <a:ext cx="48209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44536A"/>
                </a:solidFill>
                <a:latin typeface="Calibri"/>
                <a:cs typeface="Calibri"/>
              </a:rPr>
              <a:t>Participation</a:t>
            </a:r>
            <a:r>
              <a:rPr sz="1600" b="1" spc="-5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536A"/>
                </a:solidFill>
                <a:latin typeface="Calibri"/>
                <a:cs typeface="Calibri"/>
              </a:rPr>
              <a:t>par</a:t>
            </a:r>
            <a:r>
              <a:rPr sz="1600" b="1" spc="-3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536A"/>
                </a:solidFill>
                <a:latin typeface="Calibri"/>
                <a:cs typeface="Calibri"/>
              </a:rPr>
              <a:t>établissements</a:t>
            </a:r>
            <a:r>
              <a:rPr sz="1600" b="1" spc="-3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536A"/>
                </a:solidFill>
                <a:latin typeface="Calibri"/>
                <a:cs typeface="Calibri"/>
              </a:rPr>
              <a:t>pour</a:t>
            </a:r>
            <a:r>
              <a:rPr sz="1600" b="1" spc="-3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536A"/>
                </a:solidFill>
                <a:latin typeface="Calibri"/>
                <a:cs typeface="Calibri"/>
              </a:rPr>
              <a:t>chacune</a:t>
            </a:r>
            <a:r>
              <a:rPr sz="1600" b="1" spc="-4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44536A"/>
                </a:solidFill>
                <a:latin typeface="Calibri"/>
                <a:cs typeface="Calibri"/>
              </a:rPr>
              <a:t>des</a:t>
            </a:r>
            <a:r>
              <a:rPr sz="1600" b="1" spc="-3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4536A"/>
                </a:solidFill>
                <a:latin typeface="Calibri"/>
                <a:cs typeface="Calibri"/>
              </a:rPr>
              <a:t>grilles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869179" y="6643116"/>
            <a:ext cx="62865" cy="62865"/>
          </a:xfrm>
          <a:custGeom>
            <a:avLst/>
            <a:gdLst/>
            <a:ahLst/>
            <a:cxnLst/>
            <a:rect l="l" t="t" r="r" b="b"/>
            <a:pathLst>
              <a:path w="62864" h="62865">
                <a:moveTo>
                  <a:pt x="62484" y="0"/>
                </a:moveTo>
                <a:lnTo>
                  <a:pt x="0" y="0"/>
                </a:lnTo>
                <a:lnTo>
                  <a:pt x="0" y="62483"/>
                </a:lnTo>
                <a:lnTo>
                  <a:pt x="62484" y="62483"/>
                </a:lnTo>
                <a:lnTo>
                  <a:pt x="62484" y="0"/>
                </a:lnTo>
                <a:close/>
              </a:path>
            </a:pathLst>
          </a:custGeom>
          <a:solidFill>
            <a:srgbClr val="C5DF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05628" y="6643116"/>
            <a:ext cx="64135" cy="62865"/>
          </a:xfrm>
          <a:custGeom>
            <a:avLst/>
            <a:gdLst/>
            <a:ahLst/>
            <a:cxnLst/>
            <a:rect l="l" t="t" r="r" b="b"/>
            <a:pathLst>
              <a:path w="64135" h="62865">
                <a:moveTo>
                  <a:pt x="64008" y="0"/>
                </a:moveTo>
                <a:lnTo>
                  <a:pt x="0" y="0"/>
                </a:lnTo>
                <a:lnTo>
                  <a:pt x="0" y="62483"/>
                </a:lnTo>
                <a:lnTo>
                  <a:pt x="64008" y="62483"/>
                </a:lnTo>
                <a:lnTo>
                  <a:pt x="64008" y="0"/>
                </a:lnTo>
                <a:close/>
              </a:path>
            </a:pathLst>
          </a:custGeom>
          <a:solidFill>
            <a:srgbClr val="79D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054852" y="6643116"/>
            <a:ext cx="62865" cy="62865"/>
          </a:xfrm>
          <a:custGeom>
            <a:avLst/>
            <a:gdLst/>
            <a:ahLst/>
            <a:cxnLst/>
            <a:rect l="l" t="t" r="r" b="b"/>
            <a:pathLst>
              <a:path w="62864" h="62865">
                <a:moveTo>
                  <a:pt x="62484" y="0"/>
                </a:moveTo>
                <a:lnTo>
                  <a:pt x="0" y="0"/>
                </a:lnTo>
                <a:lnTo>
                  <a:pt x="0" y="62483"/>
                </a:lnTo>
                <a:lnTo>
                  <a:pt x="62484" y="62483"/>
                </a:lnTo>
                <a:lnTo>
                  <a:pt x="62484" y="0"/>
                </a:lnTo>
                <a:close/>
              </a:path>
            </a:pathLst>
          </a:custGeom>
          <a:solidFill>
            <a:srgbClr val="FFE3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00671" y="6643116"/>
            <a:ext cx="62865" cy="62865"/>
          </a:xfrm>
          <a:custGeom>
            <a:avLst/>
            <a:gdLst/>
            <a:ahLst/>
            <a:cxnLst/>
            <a:rect l="l" t="t" r="r" b="b"/>
            <a:pathLst>
              <a:path w="62865" h="62865">
                <a:moveTo>
                  <a:pt x="62483" y="0"/>
                </a:moveTo>
                <a:lnTo>
                  <a:pt x="0" y="0"/>
                </a:lnTo>
                <a:lnTo>
                  <a:pt x="0" y="62483"/>
                </a:lnTo>
                <a:lnTo>
                  <a:pt x="62483" y="62483"/>
                </a:lnTo>
                <a:lnTo>
                  <a:pt x="62483" y="0"/>
                </a:lnTo>
                <a:close/>
              </a:path>
            </a:pathLst>
          </a:custGeom>
          <a:solidFill>
            <a:srgbClr val="E1CF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1094211" y="6426809"/>
            <a:ext cx="18097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888888"/>
                </a:solidFill>
                <a:latin typeface="Calibri"/>
                <a:cs typeface="Calibri"/>
              </a:rPr>
              <a:t>21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946396" y="6609918"/>
            <a:ext cx="346075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900" spc="-10" dirty="0">
                <a:solidFill>
                  <a:srgbClr val="44536A"/>
                </a:solidFill>
                <a:latin typeface="Calibri"/>
                <a:cs typeface="Calibri"/>
              </a:rPr>
              <a:t>Locaux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83733" y="6609918"/>
            <a:ext cx="45720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900" spc="-10" dirty="0">
                <a:solidFill>
                  <a:srgbClr val="44536A"/>
                </a:solidFill>
                <a:latin typeface="Calibri"/>
                <a:cs typeface="Calibri"/>
              </a:rPr>
              <a:t>Entretien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132321" y="6609918"/>
            <a:ext cx="65532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900" spc="-10" dirty="0">
                <a:solidFill>
                  <a:srgbClr val="44536A"/>
                </a:solidFill>
                <a:latin typeface="Calibri"/>
                <a:cs typeface="Calibri"/>
              </a:rPr>
              <a:t>Profesionnels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78522" y="6609918"/>
            <a:ext cx="40386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900" spc="-10" dirty="0">
                <a:solidFill>
                  <a:srgbClr val="44536A"/>
                </a:solidFill>
                <a:latin typeface="Calibri"/>
                <a:cs typeface="Calibri"/>
              </a:rPr>
              <a:t>Patients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Spécialité</a:t>
            </a:r>
            <a:r>
              <a:rPr spc="-40" dirty="0"/>
              <a:t> </a:t>
            </a:r>
            <a:r>
              <a:rPr dirty="0"/>
              <a:t>et</a:t>
            </a:r>
            <a:r>
              <a:rPr spc="-55" dirty="0"/>
              <a:t> </a:t>
            </a:r>
            <a:r>
              <a:rPr spc="-10" dirty="0"/>
              <a:t>actes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5575" y="2839633"/>
            <a:ext cx="10169984" cy="201189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869685" y="4511421"/>
            <a:ext cx="4584065" cy="1497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Et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souvent</a:t>
            </a:r>
            <a:r>
              <a:rPr sz="1600" spc="-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des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exérèses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tumeurs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malignes/bénignes </a:t>
            </a:r>
            <a:r>
              <a:rPr sz="1600" dirty="0">
                <a:latin typeface="Calibri"/>
                <a:cs typeface="Calibri"/>
              </a:rPr>
              <a:t>cutanées,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des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biopsies,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drainages,</a:t>
            </a:r>
            <a:r>
              <a:rPr sz="1600" spc="-5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l’implantologie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et </a:t>
            </a:r>
            <a:r>
              <a:rPr sz="1600" spc="-10" dirty="0">
                <a:latin typeface="Calibri"/>
                <a:cs typeface="Calibri"/>
              </a:rPr>
              <a:t>extractions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dentaire.</a:t>
            </a:r>
            <a:endParaRPr sz="1600">
              <a:latin typeface="Calibri"/>
              <a:cs typeface="Calibri"/>
            </a:endParaRPr>
          </a:p>
          <a:p>
            <a:pPr marL="596265" marR="378460">
              <a:lnSpc>
                <a:spcPct val="100000"/>
              </a:lnSpc>
              <a:spcBef>
                <a:spcPts val="790"/>
              </a:spcBef>
            </a:pPr>
            <a:r>
              <a:rPr sz="1400" dirty="0">
                <a:latin typeface="Calibri"/>
                <a:cs typeface="Calibri"/>
              </a:rPr>
              <a:t>92%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des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actes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de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chirurgie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sont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regroupés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sur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des </a:t>
            </a:r>
            <a:r>
              <a:rPr sz="1400" spc="-10" dirty="0">
                <a:latin typeface="Calibri"/>
                <a:cs typeface="Calibri"/>
              </a:rPr>
              <a:t>vacations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dédiées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et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organisées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(personnel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et </a:t>
            </a:r>
            <a:r>
              <a:rPr sz="1400" spc="-10" dirty="0">
                <a:latin typeface="Calibri"/>
                <a:cs typeface="Calibri"/>
              </a:rPr>
              <a:t>salle).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Grille</a:t>
            </a:r>
            <a:r>
              <a:rPr spc="-45" dirty="0"/>
              <a:t> </a:t>
            </a:r>
            <a:r>
              <a:rPr dirty="0"/>
              <a:t>«</a:t>
            </a:r>
            <a:r>
              <a:rPr spc="-50" dirty="0"/>
              <a:t> </a:t>
            </a:r>
            <a:r>
              <a:rPr dirty="0"/>
              <a:t>locaux</a:t>
            </a:r>
            <a:r>
              <a:rPr spc="-50" dirty="0"/>
              <a:t> 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60107" y="2001011"/>
            <a:ext cx="4393692" cy="4238244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51560" y="2131314"/>
          <a:ext cx="5385434" cy="1190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36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Ventilation</a:t>
                      </a:r>
                      <a:r>
                        <a:rPr sz="16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(VMC =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31)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Volume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d’air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&gt;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litre/heure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45%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8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Bouches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ventilation</a:t>
                      </a:r>
                      <a:r>
                        <a:rPr sz="16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proche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zone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opératoire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40%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23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051560" y="3769614"/>
          <a:ext cx="5605145" cy="2173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47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Hygiène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mains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4445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Présence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d’un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flacon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PHA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commande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à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coude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40%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2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Présence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d’une</a:t>
                      </a:r>
                      <a:r>
                        <a:rPr sz="16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auge</a:t>
                      </a:r>
                      <a:r>
                        <a:rPr sz="16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ergonomique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32%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2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Brosse à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ongles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à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usage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unique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disponible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63%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2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technique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désinfection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chirurgicale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est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connue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84%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désinfection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chirurgicale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est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faite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avant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chaque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acte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36%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1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Grille</a:t>
            </a:r>
            <a:r>
              <a:rPr spc="-45" dirty="0"/>
              <a:t> </a:t>
            </a:r>
            <a:r>
              <a:rPr dirty="0"/>
              <a:t>«</a:t>
            </a:r>
            <a:r>
              <a:rPr spc="-50" dirty="0"/>
              <a:t> </a:t>
            </a:r>
            <a:r>
              <a:rPr dirty="0"/>
              <a:t>Locaux</a:t>
            </a:r>
            <a:r>
              <a:rPr spc="-55" dirty="0"/>
              <a:t> </a:t>
            </a:r>
            <a:r>
              <a:rPr spc="-50" dirty="0"/>
              <a:t>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848" y="2014727"/>
            <a:ext cx="4392168" cy="4238244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5375275" y="2008251"/>
          <a:ext cx="5720080" cy="18148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27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39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Aménagement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salle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Salle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équipée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92%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0" dirty="0">
                          <a:latin typeface="Calibri"/>
                          <a:cs typeface="Calibri"/>
                        </a:rPr>
                        <a:t>Taille</a:t>
                      </a:r>
                      <a:r>
                        <a:rPr sz="16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salle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adaptée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à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l’activité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rangée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75%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25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Mobilier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adapté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facilement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nettoyable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&gt;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75%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0E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25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Décartonnage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hors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salle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Grille</a:t>
            </a:r>
            <a:r>
              <a:rPr spc="-65" dirty="0"/>
              <a:t> </a:t>
            </a:r>
            <a:r>
              <a:rPr dirty="0"/>
              <a:t>«</a:t>
            </a:r>
            <a:r>
              <a:rPr spc="-65" dirty="0"/>
              <a:t> </a:t>
            </a:r>
            <a:r>
              <a:rPr dirty="0"/>
              <a:t>Entretien</a:t>
            </a:r>
            <a:r>
              <a:rPr spc="-105" dirty="0"/>
              <a:t> </a:t>
            </a:r>
            <a:r>
              <a:rPr spc="-50" dirty="0"/>
              <a:t>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0271" y="2028444"/>
            <a:ext cx="4393691" cy="4239768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087486" y="2977514"/>
          <a:ext cx="4098289" cy="1898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Médicaments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antisepsie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302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Monodose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à</a:t>
                      </a:r>
                      <a:r>
                        <a:rPr sz="16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patient</a:t>
                      </a:r>
                      <a:r>
                        <a:rPr sz="16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unique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88%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Délais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limites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d’utilisation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après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ouverture</a:t>
                      </a:r>
                      <a:r>
                        <a:rPr sz="16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connus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3F8FB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3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2075" marR="49022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Procédure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préparation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cutanéo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muqueuse</a:t>
                      </a:r>
                      <a:r>
                        <a:rPr sz="16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connue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80%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25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56501" y="2374010"/>
          <a:ext cx="3422649" cy="3778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5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8485">
                <a:tc>
                  <a:txBody>
                    <a:bodyPr/>
                    <a:lstStyle/>
                    <a:p>
                      <a:pPr marL="91440" marR="23749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Bionettoyage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gestion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des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déchets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4635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1440" marR="14986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Agent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bionettoyage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formé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aux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spécificités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secteur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76%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91440" marR="22606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Détergence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désinfection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des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surfaces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hautes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pratiquée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entre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patients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3F8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88%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3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7685">
                <a:tc>
                  <a:txBody>
                    <a:bodyPr/>
                    <a:lstStyle/>
                    <a:p>
                      <a:pPr marL="91440" marR="85788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cas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d’instruments réutilisables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7825" marR="398145" indent="-287020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-"/>
                        <a:tabLst>
                          <a:tab pos="377825" algn="l"/>
                        </a:tabLst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Procédure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pré-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désinfection</a:t>
                      </a:r>
                      <a:r>
                        <a:rPr sz="16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connue</a:t>
                      </a:r>
                      <a:r>
                        <a:rPr sz="16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et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respectée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77825" marR="135255" indent="-287020">
                        <a:lnSpc>
                          <a:spcPct val="100000"/>
                        </a:lnSpc>
                        <a:buChar char="-"/>
                        <a:tabLst>
                          <a:tab pos="377825" algn="l"/>
                        </a:tabLst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Prise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compte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risque prion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96%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42%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ED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Grille</a:t>
            </a:r>
            <a:r>
              <a:rPr spc="-90" dirty="0"/>
              <a:t> </a:t>
            </a:r>
            <a:r>
              <a:rPr dirty="0"/>
              <a:t>«</a:t>
            </a:r>
            <a:r>
              <a:rPr spc="-95" dirty="0"/>
              <a:t> </a:t>
            </a:r>
            <a:r>
              <a:rPr dirty="0"/>
              <a:t>Professionnels</a:t>
            </a:r>
            <a:r>
              <a:rPr spc="-140" dirty="0"/>
              <a:t> </a:t>
            </a:r>
            <a:r>
              <a:rPr spc="-50" dirty="0"/>
              <a:t>»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4474" y="1569717"/>
            <a:ext cx="10124881" cy="517392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2433"/>
            <a:ext cx="11506200" cy="65173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220200" y="914400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Gabriel Birgand</a:t>
            </a:r>
            <a:r>
              <a:rPr lang="de-DE" dirty="0" smtClean="0"/>
              <a:t>SF2H 2023</a:t>
            </a:r>
            <a:endParaRPr lang="de-DE" dirty="0" smtClean="0"/>
          </a:p>
          <a:p>
            <a:r>
              <a:rPr lang="de-DE" dirty="0" smtClean="0"/>
              <a:t>@</a:t>
            </a:r>
            <a:r>
              <a:rPr lang="de-DE" dirty="0" err="1" smtClean="0"/>
              <a:t>gbirgand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88478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Grille</a:t>
            </a:r>
            <a:r>
              <a:rPr spc="-80" dirty="0"/>
              <a:t> </a:t>
            </a:r>
            <a:r>
              <a:rPr dirty="0"/>
              <a:t>«</a:t>
            </a:r>
            <a:r>
              <a:rPr spc="-75" dirty="0"/>
              <a:t> </a:t>
            </a:r>
            <a:r>
              <a:rPr dirty="0"/>
              <a:t>Patient</a:t>
            </a:r>
            <a:r>
              <a:rPr spc="-80" dirty="0"/>
              <a:t> </a:t>
            </a:r>
            <a:r>
              <a:rPr spc="-50" dirty="0"/>
              <a:t>»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24649" y="2342642"/>
          <a:ext cx="6429375" cy="3750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Préparation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parcours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patient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Espace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dédié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pour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dépose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des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effets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personnels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patient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77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60" dirty="0">
                          <a:latin typeface="Calibri"/>
                          <a:cs typeface="Calibri"/>
                        </a:rPr>
                        <a:t>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E2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patient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sur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préparation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avant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l’intervention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tabLst>
                          <a:tab pos="434340" algn="l"/>
                        </a:tabLst>
                      </a:pPr>
                      <a:r>
                        <a:rPr sz="1600" spc="-5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	Avec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support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explicatif</a:t>
                      </a:r>
                      <a:r>
                        <a:rPr sz="16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remis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71%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50%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Hygiène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des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mains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réalisée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par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patient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l’accompagnant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18%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Tenue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proposée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au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patient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56%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Recommandations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préparation</a:t>
                      </a:r>
                      <a:r>
                        <a:rPr sz="16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vérifiées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45%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10" dirty="0">
                          <a:latin typeface="Calibri"/>
                          <a:cs typeface="Calibri"/>
                        </a:rPr>
                        <a:t>Contrôle</a:t>
                      </a:r>
                      <a:r>
                        <a:rPr sz="16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visuel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la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propreté</a:t>
                      </a:r>
                      <a:r>
                        <a:rPr sz="16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site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opératoire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92%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Rasage</a:t>
                      </a:r>
                      <a:r>
                        <a:rPr sz="16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proscrit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75%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2C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 marR="20764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latin typeface="Calibri"/>
                          <a:cs typeface="Calibri"/>
                        </a:rPr>
                        <a:t>Compte</a:t>
                      </a:r>
                      <a:r>
                        <a:rPr sz="16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rendu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opératoire/consultation</a:t>
                      </a:r>
                      <a:r>
                        <a:rPr sz="16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6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prescription</a:t>
                      </a:r>
                      <a:r>
                        <a:rPr sz="16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6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dirty="0">
                          <a:latin typeface="Calibri"/>
                          <a:cs typeface="Calibri"/>
                        </a:rPr>
                        <a:t>soins</a:t>
                      </a:r>
                      <a:r>
                        <a:rPr sz="16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25" dirty="0">
                          <a:latin typeface="Calibri"/>
                          <a:cs typeface="Calibri"/>
                        </a:rPr>
                        <a:t>et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médicament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80%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40352" y="2515541"/>
            <a:ext cx="2922768" cy="317409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27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1015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Besoins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28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22083"/>
            <a:ext cx="9509125" cy="296545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Besoins</a:t>
            </a:r>
            <a:r>
              <a:rPr sz="2800" b="1" u="sng" spc="-5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identifiés</a:t>
            </a:r>
            <a:r>
              <a:rPr sz="2800" b="1" u="sng" spc="-6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par</a:t>
            </a:r>
            <a:r>
              <a:rPr sz="2800" b="1" u="sng" spc="-6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les</a:t>
            </a:r>
            <a:r>
              <a:rPr sz="2800" b="1" u="sng" spc="-6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EOH</a:t>
            </a:r>
            <a:r>
              <a:rPr sz="2800" b="1" u="sng" spc="-5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et</a:t>
            </a:r>
            <a:r>
              <a:rPr sz="2800" b="1" u="sng" spc="-6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les</a:t>
            </a:r>
            <a:r>
              <a:rPr sz="2800" b="1" u="sng" spc="-6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équipes</a:t>
            </a:r>
            <a:r>
              <a:rPr sz="2800" b="1" u="sng" spc="-4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2800" b="1" u="sng" spc="-5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:</a:t>
            </a:r>
            <a:endParaRPr sz="2800">
              <a:latin typeface="Cambria"/>
              <a:cs typeface="Cambria"/>
            </a:endParaRPr>
          </a:p>
          <a:p>
            <a:pPr marL="469900" indent="-457200">
              <a:lnSpc>
                <a:spcPct val="100000"/>
              </a:lnSpc>
              <a:spcBef>
                <a:spcPts val="665"/>
              </a:spcBef>
              <a:buFont typeface="Arial"/>
              <a:buChar char="•"/>
              <a:tabLst>
                <a:tab pos="469900" algn="l"/>
              </a:tabLst>
            </a:pPr>
            <a:r>
              <a:rPr sz="2800" dirty="0">
                <a:latin typeface="Cambria"/>
                <a:cs typeface="Cambria"/>
              </a:rPr>
              <a:t>Échanges</a:t>
            </a:r>
            <a:r>
              <a:rPr sz="2800" spc="-9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9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pratiques/retours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d’expérience</a:t>
            </a:r>
            <a:endParaRPr sz="2800">
              <a:latin typeface="Cambria"/>
              <a:cs typeface="Cambria"/>
            </a:endParaRPr>
          </a:p>
          <a:p>
            <a:pPr marL="469900" indent="-4572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469900" algn="l"/>
              </a:tabLst>
            </a:pPr>
            <a:r>
              <a:rPr sz="2800" dirty="0">
                <a:latin typeface="Cambria"/>
                <a:cs typeface="Cambria"/>
              </a:rPr>
              <a:t>Support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explicatif</a:t>
            </a:r>
            <a:r>
              <a:rPr sz="2800" spc="-7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pour</a:t>
            </a:r>
            <a:r>
              <a:rPr sz="2800" spc="-6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la</a:t>
            </a:r>
            <a:r>
              <a:rPr sz="2800" spc="-6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préparation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du</a:t>
            </a:r>
            <a:r>
              <a:rPr sz="2800" spc="-7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patient</a:t>
            </a:r>
            <a:endParaRPr sz="2800">
              <a:latin typeface="Cambria"/>
              <a:cs typeface="Cambria"/>
            </a:endParaRPr>
          </a:p>
          <a:p>
            <a:pPr marL="469900" indent="-4572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469900" algn="l"/>
              </a:tabLst>
            </a:pPr>
            <a:r>
              <a:rPr sz="2800" spc="-10" dirty="0">
                <a:latin typeface="Cambria"/>
                <a:cs typeface="Cambria"/>
              </a:rPr>
              <a:t>Trames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de</a:t>
            </a:r>
            <a:r>
              <a:rPr sz="2800" spc="-7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protocoles</a:t>
            </a:r>
            <a:endParaRPr sz="2800">
              <a:latin typeface="Cambria"/>
              <a:cs typeface="Cambria"/>
            </a:endParaRPr>
          </a:p>
          <a:p>
            <a:pPr marL="469900" marR="5080" indent="-457834">
              <a:lnSpc>
                <a:spcPts val="3020"/>
              </a:lnSpc>
              <a:spcBef>
                <a:spcPts val="1045"/>
              </a:spcBef>
              <a:buFont typeface="Arial"/>
              <a:buChar char="•"/>
              <a:tabLst>
                <a:tab pos="469900" algn="l"/>
              </a:tabLst>
            </a:pPr>
            <a:r>
              <a:rPr sz="2800" spc="-10" dirty="0">
                <a:latin typeface="Cambria"/>
                <a:cs typeface="Cambria"/>
              </a:rPr>
              <a:t>Formation</a:t>
            </a:r>
            <a:r>
              <a:rPr sz="2800" spc="-11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aux</a:t>
            </a:r>
            <a:r>
              <a:rPr sz="2800" spc="-114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antiseptiques,</a:t>
            </a:r>
            <a:r>
              <a:rPr sz="2800" spc="-11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friction</a:t>
            </a:r>
            <a:r>
              <a:rPr sz="2800" spc="-110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chirurgicale,</a:t>
            </a:r>
            <a:r>
              <a:rPr sz="2800" spc="-80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habillage chirurgical,</a:t>
            </a:r>
            <a:r>
              <a:rPr sz="2800" spc="-35" dirty="0">
                <a:latin typeface="Cambria"/>
                <a:cs typeface="Cambria"/>
              </a:rPr>
              <a:t> </a:t>
            </a:r>
            <a:r>
              <a:rPr sz="2800" dirty="0">
                <a:latin typeface="Cambria"/>
                <a:cs typeface="Cambria"/>
              </a:rPr>
              <a:t>gantage</a:t>
            </a:r>
            <a:r>
              <a:rPr sz="2800" spc="-55" dirty="0">
                <a:latin typeface="Cambria"/>
                <a:cs typeface="Cambria"/>
              </a:rPr>
              <a:t> </a:t>
            </a:r>
            <a:r>
              <a:rPr sz="2800" spc="-10" dirty="0">
                <a:latin typeface="Cambria"/>
                <a:cs typeface="Cambria"/>
              </a:rPr>
              <a:t>stérile</a:t>
            </a:r>
            <a:endParaRPr sz="2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Conclusion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29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1764" y="1331798"/>
            <a:ext cx="11567160" cy="475234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495300" marR="827405" indent="-457200">
              <a:lnSpc>
                <a:spcPts val="2810"/>
              </a:lnSpc>
              <a:spcBef>
                <a:spcPts val="455"/>
              </a:spcBef>
              <a:buFont typeface="Arial"/>
              <a:buChar char="•"/>
              <a:tabLst>
                <a:tab pos="495300" algn="l"/>
              </a:tabLst>
            </a:pPr>
            <a:r>
              <a:rPr sz="2600" dirty="0">
                <a:latin typeface="Cambria"/>
                <a:cs typeface="Cambria"/>
              </a:rPr>
              <a:t>1</a:t>
            </a:r>
            <a:r>
              <a:rPr sz="2550" baseline="26143" dirty="0">
                <a:latin typeface="Cambria"/>
                <a:cs typeface="Cambria"/>
              </a:rPr>
              <a:t>ère</a:t>
            </a:r>
            <a:r>
              <a:rPr sz="2550" spc="277" baseline="26143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étude</a:t>
            </a:r>
            <a:r>
              <a:rPr sz="2600" spc="-5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régionale</a:t>
            </a:r>
            <a:r>
              <a:rPr sz="2600" spc="-4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française</a:t>
            </a:r>
            <a:r>
              <a:rPr sz="2600" spc="-3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sur</a:t>
            </a:r>
            <a:r>
              <a:rPr sz="2600" spc="-3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la</a:t>
            </a:r>
            <a:r>
              <a:rPr sz="2600" spc="-25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prévention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du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risque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infectieux</a:t>
            </a:r>
            <a:r>
              <a:rPr sz="2600" spc="-3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de</a:t>
            </a:r>
            <a:r>
              <a:rPr sz="2600" spc="-35" dirty="0">
                <a:latin typeface="Cambria"/>
                <a:cs typeface="Cambria"/>
              </a:rPr>
              <a:t> </a:t>
            </a:r>
            <a:r>
              <a:rPr sz="2600" spc="-25" dirty="0">
                <a:latin typeface="Cambria"/>
                <a:cs typeface="Cambria"/>
              </a:rPr>
              <a:t>la </a:t>
            </a:r>
            <a:r>
              <a:rPr sz="2600" dirty="0">
                <a:latin typeface="Cambria"/>
                <a:cs typeface="Cambria"/>
              </a:rPr>
              <a:t>chirurgie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hors</a:t>
            </a:r>
            <a:r>
              <a:rPr sz="2600" spc="-3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BO,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b="1" dirty="0">
                <a:latin typeface="Cambria"/>
                <a:cs typeface="Cambria"/>
              </a:rPr>
              <a:t>bonne</a:t>
            </a:r>
            <a:r>
              <a:rPr sz="2600" b="1" spc="-25" dirty="0">
                <a:latin typeface="Cambria"/>
                <a:cs typeface="Cambria"/>
              </a:rPr>
              <a:t> </a:t>
            </a:r>
            <a:r>
              <a:rPr sz="2600" b="1" dirty="0">
                <a:latin typeface="Cambria"/>
                <a:cs typeface="Cambria"/>
              </a:rPr>
              <a:t>participation</a:t>
            </a:r>
            <a:r>
              <a:rPr sz="2600" b="1" spc="-45" dirty="0">
                <a:latin typeface="Cambria"/>
                <a:cs typeface="Cambria"/>
              </a:rPr>
              <a:t> </a:t>
            </a:r>
            <a:r>
              <a:rPr sz="2600" b="1" dirty="0">
                <a:latin typeface="Cambria"/>
                <a:cs typeface="Cambria"/>
              </a:rPr>
              <a:t>des</a:t>
            </a:r>
            <a:r>
              <a:rPr sz="2600" b="1" spc="-50" dirty="0">
                <a:latin typeface="Cambria"/>
                <a:cs typeface="Cambria"/>
              </a:rPr>
              <a:t> </a:t>
            </a:r>
            <a:r>
              <a:rPr sz="2600" b="1" dirty="0">
                <a:latin typeface="Cambria"/>
                <a:cs typeface="Cambria"/>
              </a:rPr>
              <a:t>établissements</a:t>
            </a:r>
            <a:r>
              <a:rPr sz="2600" b="1" spc="-70" dirty="0">
                <a:latin typeface="Cambria"/>
                <a:cs typeface="Cambria"/>
              </a:rPr>
              <a:t> </a:t>
            </a:r>
            <a:r>
              <a:rPr sz="2600" b="1" spc="-10" dirty="0">
                <a:latin typeface="Cambria"/>
                <a:cs typeface="Cambria"/>
              </a:rPr>
              <a:t>concernés</a:t>
            </a:r>
            <a:endParaRPr sz="2600">
              <a:latin typeface="Cambria"/>
              <a:cs typeface="Cambria"/>
            </a:endParaRPr>
          </a:p>
          <a:p>
            <a:pPr marL="494665" indent="-456565">
              <a:lnSpc>
                <a:spcPts val="2965"/>
              </a:lnSpc>
              <a:spcBef>
                <a:spcPts val="645"/>
              </a:spcBef>
              <a:buFont typeface="Arial"/>
              <a:buChar char="•"/>
              <a:tabLst>
                <a:tab pos="494665" algn="l"/>
              </a:tabLst>
            </a:pP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Axes</a:t>
            </a:r>
            <a:r>
              <a:rPr sz="2600" b="1" spc="-2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d’amélioration</a:t>
            </a:r>
            <a:r>
              <a:rPr sz="2600" b="1" spc="-5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:</a:t>
            </a:r>
            <a:r>
              <a:rPr sz="2600" b="1" spc="-1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la</a:t>
            </a:r>
            <a:r>
              <a:rPr sz="2600" b="1" spc="-3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formation</a:t>
            </a:r>
            <a:r>
              <a:rPr sz="2600" b="1" spc="-5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et</a:t>
            </a:r>
            <a:r>
              <a:rPr sz="2600" b="1" spc="-2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la</a:t>
            </a:r>
            <a:r>
              <a:rPr sz="2600" b="1" spc="-3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tenue</a:t>
            </a:r>
            <a:r>
              <a:rPr sz="2600" b="1" spc="-2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des</a:t>
            </a:r>
            <a:r>
              <a:rPr sz="2600" b="1" spc="-5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professionnels,</a:t>
            </a:r>
            <a:endParaRPr sz="2600">
              <a:latin typeface="Cambria"/>
              <a:cs typeface="Cambria"/>
            </a:endParaRPr>
          </a:p>
          <a:p>
            <a:pPr marL="495300" marR="142875">
              <a:lnSpc>
                <a:spcPts val="2810"/>
              </a:lnSpc>
              <a:spcBef>
                <a:spcPts val="195"/>
              </a:spcBef>
            </a:pP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l’information</a:t>
            </a:r>
            <a:r>
              <a:rPr sz="2600" b="1" spc="-6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et</a:t>
            </a:r>
            <a:r>
              <a:rPr sz="2600" b="1" spc="-3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la</a:t>
            </a:r>
            <a:r>
              <a:rPr sz="2600" b="1" spc="-2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préparation</a:t>
            </a:r>
            <a:r>
              <a:rPr sz="2600" b="1" spc="-5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du</a:t>
            </a:r>
            <a:r>
              <a:rPr sz="2600" b="1" spc="-3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patient,</a:t>
            </a:r>
            <a:r>
              <a:rPr sz="2600" b="1" spc="-2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l’organisation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et</a:t>
            </a:r>
            <a:r>
              <a:rPr sz="2600" spc="-3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le</a:t>
            </a:r>
            <a:r>
              <a:rPr sz="2600" spc="-20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bionettoyage </a:t>
            </a:r>
            <a:r>
              <a:rPr sz="2600" dirty="0">
                <a:latin typeface="Cambria"/>
                <a:cs typeface="Cambria"/>
              </a:rPr>
              <a:t>des</a:t>
            </a:r>
            <a:r>
              <a:rPr sz="2600" spc="-15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locaux.</a:t>
            </a:r>
            <a:endParaRPr sz="2600">
              <a:latin typeface="Cambria"/>
              <a:cs typeface="Cambria"/>
            </a:endParaRPr>
          </a:p>
          <a:p>
            <a:pPr marL="495300" marR="30480" indent="-457200">
              <a:lnSpc>
                <a:spcPts val="2810"/>
              </a:lnSpc>
              <a:spcBef>
                <a:spcPts val="994"/>
              </a:spcBef>
              <a:buFont typeface="Arial"/>
              <a:buChar char="•"/>
              <a:tabLst>
                <a:tab pos="495300" algn="l"/>
              </a:tabLst>
            </a:pP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Limites</a:t>
            </a:r>
            <a:r>
              <a:rPr sz="2600" b="1" spc="-7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:</a:t>
            </a:r>
            <a:r>
              <a:rPr sz="2600" b="1" spc="-4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recueil</a:t>
            </a:r>
            <a:r>
              <a:rPr sz="2600" spc="-70" dirty="0"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déclaratif</a:t>
            </a:r>
            <a:r>
              <a:rPr sz="2600" b="1" spc="-6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et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non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observationnel</a:t>
            </a:r>
            <a:r>
              <a:rPr sz="2600" spc="-7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sur</a:t>
            </a:r>
            <a:r>
              <a:rPr sz="2600" spc="-5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les</a:t>
            </a:r>
            <a:r>
              <a:rPr sz="2600" spc="-5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pratiques,</a:t>
            </a:r>
            <a:r>
              <a:rPr sz="2600" spc="-55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évaluation </a:t>
            </a:r>
            <a:r>
              <a:rPr sz="2600" dirty="0">
                <a:latin typeface="Cambria"/>
                <a:cs typeface="Cambria"/>
              </a:rPr>
              <a:t>non</a:t>
            </a:r>
            <a:r>
              <a:rPr sz="2600" spc="-30" dirty="0">
                <a:latin typeface="Cambria"/>
                <a:cs typeface="Cambria"/>
              </a:rPr>
              <a:t> </a:t>
            </a:r>
            <a:r>
              <a:rPr sz="2600" spc="-20" dirty="0">
                <a:latin typeface="Cambria"/>
                <a:cs typeface="Cambria"/>
              </a:rPr>
              <a:t>exhaustive </a:t>
            </a:r>
            <a:r>
              <a:rPr sz="2600" dirty="0">
                <a:latin typeface="Cambria"/>
                <a:cs typeface="Cambria"/>
              </a:rPr>
              <a:t>des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salles</a:t>
            </a:r>
            <a:r>
              <a:rPr sz="2600" spc="-3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concernées</a:t>
            </a:r>
            <a:r>
              <a:rPr sz="2600" spc="-6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et</a:t>
            </a:r>
            <a:r>
              <a:rPr sz="2600" spc="-3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donc</a:t>
            </a:r>
            <a:r>
              <a:rPr sz="2600" spc="-1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des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actes</a:t>
            </a:r>
            <a:r>
              <a:rPr sz="2600" spc="-25" dirty="0"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concernés</a:t>
            </a:r>
            <a:endParaRPr sz="2600">
              <a:latin typeface="Cambria"/>
              <a:cs typeface="Cambria"/>
            </a:endParaRPr>
          </a:p>
          <a:p>
            <a:pPr marL="494665" indent="-456565">
              <a:lnSpc>
                <a:spcPct val="100000"/>
              </a:lnSpc>
              <a:spcBef>
                <a:spcPts val="655"/>
              </a:spcBef>
              <a:buFont typeface="Arial"/>
              <a:buChar char="•"/>
              <a:tabLst>
                <a:tab pos="494665" algn="l"/>
              </a:tabLst>
            </a:pPr>
            <a:r>
              <a:rPr sz="2600" b="1" spc="-20" dirty="0">
                <a:solidFill>
                  <a:srgbClr val="E43341"/>
                </a:solidFill>
                <a:latin typeface="Cambria"/>
                <a:cs typeface="Cambria"/>
              </a:rPr>
              <a:t>Perspectives</a:t>
            </a:r>
            <a:r>
              <a:rPr sz="2600" b="1" spc="-8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:</a:t>
            </a:r>
            <a:r>
              <a:rPr sz="2600" b="1" spc="-3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Création</a:t>
            </a:r>
            <a:r>
              <a:rPr sz="2600" b="1" spc="-4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d’outils</a:t>
            </a:r>
            <a:endParaRPr sz="2600">
              <a:latin typeface="Cambria"/>
              <a:cs typeface="Cambria"/>
            </a:endParaRPr>
          </a:p>
          <a:p>
            <a:pPr marL="220345" indent="-182245">
              <a:lnSpc>
                <a:spcPct val="100000"/>
              </a:lnSpc>
              <a:spcBef>
                <a:spcPts val="685"/>
              </a:spcBef>
              <a:buChar char="-"/>
              <a:tabLst>
                <a:tab pos="220345" algn="l"/>
              </a:tabLst>
            </a:pPr>
            <a:r>
              <a:rPr sz="2600" dirty="0">
                <a:latin typeface="Cambria"/>
                <a:cs typeface="Cambria"/>
              </a:rPr>
              <a:t>sur</a:t>
            </a:r>
            <a:r>
              <a:rPr sz="2600" spc="-4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le</a:t>
            </a:r>
            <a:r>
              <a:rPr sz="2600" spc="-4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circuit</a:t>
            </a:r>
            <a:r>
              <a:rPr sz="2600" spc="-25" dirty="0"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patient</a:t>
            </a:r>
            <a:endParaRPr sz="2600">
              <a:latin typeface="Cambria"/>
              <a:cs typeface="Cambria"/>
            </a:endParaRPr>
          </a:p>
          <a:p>
            <a:pPr marL="222250" indent="-184150">
              <a:lnSpc>
                <a:spcPct val="100000"/>
              </a:lnSpc>
              <a:spcBef>
                <a:spcPts val="680"/>
              </a:spcBef>
              <a:buChar char="-"/>
              <a:tabLst>
                <a:tab pos="222250" algn="l"/>
              </a:tabLst>
            </a:pP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la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formation</a:t>
            </a:r>
            <a:r>
              <a:rPr sz="2600" b="1" spc="-3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des</a:t>
            </a:r>
            <a:r>
              <a:rPr sz="2600" b="1" spc="-2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professionnels</a:t>
            </a:r>
            <a:r>
              <a:rPr sz="2600" b="1" spc="-5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par</a:t>
            </a:r>
            <a:r>
              <a:rPr sz="2600" spc="5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le</a:t>
            </a:r>
            <a:r>
              <a:rPr sz="2600" spc="-20" dirty="0">
                <a:latin typeface="Cambria"/>
                <a:cs typeface="Cambria"/>
              </a:rPr>
              <a:t> </a:t>
            </a:r>
            <a:r>
              <a:rPr sz="2600" dirty="0">
                <a:latin typeface="Cambria"/>
                <a:cs typeface="Cambria"/>
              </a:rPr>
              <a:t>GT </a:t>
            </a:r>
            <a:r>
              <a:rPr sz="2600" spc="-10" dirty="0">
                <a:latin typeface="Cambria"/>
                <a:cs typeface="Cambria"/>
              </a:rPr>
              <a:t>régional,</a:t>
            </a:r>
            <a:endParaRPr sz="2600">
              <a:latin typeface="Cambria"/>
              <a:cs typeface="Cambria"/>
            </a:endParaRPr>
          </a:p>
          <a:p>
            <a:pPr marL="222250" indent="-184150">
              <a:lnSpc>
                <a:spcPct val="100000"/>
              </a:lnSpc>
              <a:spcBef>
                <a:spcPts val="700"/>
              </a:spcBef>
              <a:buChar char="-"/>
              <a:tabLst>
                <a:tab pos="222250" algn="l"/>
              </a:tabLst>
            </a:pP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une</a:t>
            </a:r>
            <a:r>
              <a:rPr sz="2600" b="1" spc="-2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réflexion</a:t>
            </a:r>
            <a:r>
              <a:rPr sz="2600" b="1" spc="-6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sur</a:t>
            </a:r>
            <a:r>
              <a:rPr sz="2600" b="1" spc="-3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spc="-10" dirty="0">
                <a:solidFill>
                  <a:srgbClr val="E43341"/>
                </a:solidFill>
                <a:latin typeface="Cambria"/>
                <a:cs typeface="Cambria"/>
              </a:rPr>
              <a:t>l’hygiène</a:t>
            </a:r>
            <a:r>
              <a:rPr sz="2600" b="1" spc="-2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des</a:t>
            </a:r>
            <a:r>
              <a:rPr sz="2600" b="1" spc="-40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b="1" dirty="0">
                <a:solidFill>
                  <a:srgbClr val="E43341"/>
                </a:solidFill>
                <a:latin typeface="Cambria"/>
                <a:cs typeface="Cambria"/>
              </a:rPr>
              <a:t>mains</a:t>
            </a:r>
            <a:r>
              <a:rPr sz="2600" b="1" spc="-15" dirty="0">
                <a:solidFill>
                  <a:srgbClr val="E43341"/>
                </a:solidFill>
                <a:latin typeface="Cambria"/>
                <a:cs typeface="Cambria"/>
              </a:rPr>
              <a:t> </a:t>
            </a:r>
            <a:r>
              <a:rPr sz="2600" spc="-10" dirty="0">
                <a:latin typeface="Cambria"/>
                <a:cs typeface="Cambria"/>
              </a:rPr>
              <a:t>requise</a:t>
            </a:r>
            <a:endParaRPr sz="26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63246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https://www.academie-chirurgie.fr/calendrier/la_chirurgie_au_cabinet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-6927"/>
            <a:ext cx="4910312" cy="50596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404289"/>
            <a:ext cx="5093507" cy="316732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3838674"/>
            <a:ext cx="5815484" cy="200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9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50" y="152400"/>
            <a:ext cx="10792026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33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43" y="228600"/>
            <a:ext cx="9542958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90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47" y="0"/>
            <a:ext cx="11978553" cy="6629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220200" y="914400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Gabriel Birgand</a:t>
            </a:r>
            <a:r>
              <a:rPr lang="de-DE" dirty="0" smtClean="0"/>
              <a:t>SF2H 2023</a:t>
            </a:r>
            <a:endParaRPr lang="de-DE" dirty="0" smtClean="0"/>
          </a:p>
          <a:p>
            <a:r>
              <a:rPr lang="de-DE" dirty="0" smtClean="0"/>
              <a:t>@</a:t>
            </a:r>
            <a:r>
              <a:rPr lang="de-DE" dirty="0" err="1" smtClean="0"/>
              <a:t>gbirgand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60874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60" y="0"/>
            <a:ext cx="12025196" cy="6781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220200" y="914400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Gabriel Birgand</a:t>
            </a:r>
            <a:r>
              <a:rPr lang="de-DE" dirty="0" smtClean="0"/>
              <a:t>SF2H 2023</a:t>
            </a:r>
            <a:endParaRPr lang="de-DE" dirty="0" smtClean="0"/>
          </a:p>
          <a:p>
            <a:r>
              <a:rPr lang="de-DE" dirty="0" smtClean="0"/>
              <a:t>@</a:t>
            </a:r>
            <a:r>
              <a:rPr lang="de-DE" dirty="0" err="1" smtClean="0"/>
              <a:t>gbirgand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5313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6200"/>
            <a:ext cx="11963400" cy="66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28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76200"/>
            <a:ext cx="12006235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2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63" y="272465"/>
            <a:ext cx="11219838" cy="628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15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4572000" cy="6352248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4"/>
          </p:nvPr>
        </p:nvSpPr>
        <p:spPr>
          <a:xfrm>
            <a:off x="1905000" y="5486400"/>
            <a:ext cx="3200400" cy="553998"/>
          </a:xfrm>
        </p:spPr>
        <p:txBody>
          <a:bodyPr/>
          <a:lstStyle/>
          <a:p>
            <a:r>
              <a:rPr lang="fr-FR">
                <a:hlinkClick r:id="rId3"/>
              </a:rPr>
              <a:t>GUIDE-PRATIQUE-CHIR-HORS-BO-2022-CPIAS.pdf (cpias-pdl.com)</a:t>
            </a:r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640" y="228600"/>
            <a:ext cx="6053720" cy="65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81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0844" y="3331009"/>
            <a:ext cx="8700135" cy="1640205"/>
          </a:xfrm>
          <a:prstGeom prst="rect">
            <a:avLst/>
          </a:prstGeom>
        </p:spPr>
        <p:txBody>
          <a:bodyPr vert="horz" wrap="square" lIns="0" tIns="2508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5"/>
              </a:spcBef>
            </a:pPr>
            <a:r>
              <a:rPr sz="6000" dirty="0">
                <a:solidFill>
                  <a:srgbClr val="1A3C64"/>
                </a:solidFill>
                <a:latin typeface="Cambria"/>
                <a:cs typeface="Cambria"/>
              </a:rPr>
              <a:t>Audit</a:t>
            </a:r>
            <a:r>
              <a:rPr sz="6000" spc="-65" dirty="0">
                <a:solidFill>
                  <a:srgbClr val="1A3C64"/>
                </a:solidFill>
                <a:latin typeface="Cambria"/>
                <a:cs typeface="Cambria"/>
              </a:rPr>
              <a:t> </a:t>
            </a:r>
            <a:r>
              <a:rPr sz="6000" dirty="0">
                <a:solidFill>
                  <a:srgbClr val="1A3C64"/>
                </a:solidFill>
                <a:latin typeface="Cambria"/>
                <a:cs typeface="Cambria"/>
              </a:rPr>
              <a:t>Office</a:t>
            </a:r>
            <a:r>
              <a:rPr sz="6000" spc="-30" dirty="0">
                <a:solidFill>
                  <a:srgbClr val="1A3C64"/>
                </a:solidFill>
                <a:latin typeface="Cambria"/>
                <a:cs typeface="Cambria"/>
              </a:rPr>
              <a:t> </a:t>
            </a:r>
            <a:r>
              <a:rPr sz="6000" dirty="0">
                <a:solidFill>
                  <a:srgbClr val="1A3C64"/>
                </a:solidFill>
                <a:latin typeface="Cambria"/>
                <a:cs typeface="Cambria"/>
              </a:rPr>
              <a:t>Based</a:t>
            </a:r>
            <a:r>
              <a:rPr sz="6000" spc="-55" dirty="0">
                <a:solidFill>
                  <a:srgbClr val="1A3C64"/>
                </a:solidFill>
                <a:latin typeface="Cambria"/>
                <a:cs typeface="Cambria"/>
              </a:rPr>
              <a:t> </a:t>
            </a:r>
            <a:r>
              <a:rPr sz="6000" spc="-10" dirty="0">
                <a:solidFill>
                  <a:srgbClr val="1A3C64"/>
                </a:solidFill>
                <a:latin typeface="Cambria"/>
                <a:cs typeface="Cambria"/>
              </a:rPr>
              <a:t>Surgery</a:t>
            </a:r>
            <a:endParaRPr sz="6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2400" dirty="0">
                <a:solidFill>
                  <a:srgbClr val="888888"/>
                </a:solidFill>
                <a:latin typeface="Cambria"/>
                <a:cs typeface="Cambria"/>
              </a:rPr>
              <a:t>Premiers</a:t>
            </a:r>
            <a:r>
              <a:rPr sz="2400" spc="-135" dirty="0">
                <a:solidFill>
                  <a:srgbClr val="888888"/>
                </a:solidFill>
                <a:latin typeface="Cambria"/>
                <a:cs typeface="Cambria"/>
              </a:rPr>
              <a:t> </a:t>
            </a:r>
            <a:r>
              <a:rPr sz="2400" spc="-10" dirty="0">
                <a:solidFill>
                  <a:srgbClr val="888888"/>
                </a:solidFill>
                <a:latin typeface="Cambria"/>
                <a:cs typeface="Cambria"/>
              </a:rPr>
              <a:t>résulats</a:t>
            </a:r>
            <a:endParaRPr sz="2400">
              <a:latin typeface="Cambria"/>
              <a:cs typeface="Cambri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4844" y="230124"/>
            <a:ext cx="4652463" cy="330707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r>
              <a:rPr spc="-25" dirty="0"/>
              <a:t>16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5E30A4BC98B249AFD5E73FC8D58F88" ma:contentTypeVersion="15" ma:contentTypeDescription="Crée un document." ma:contentTypeScope="" ma:versionID="e0f1bf3a43d5a73d468838b2a971d5bf">
  <xsd:schema xmlns:xsd="http://www.w3.org/2001/XMLSchema" xmlns:xs="http://www.w3.org/2001/XMLSchema" xmlns:p="http://schemas.microsoft.com/office/2006/metadata/properties" xmlns:ns2="48996d77-35c5-4e26-81db-64b5f4065d14" xmlns:ns3="ddd96088-b21a-48aa-adee-a7119a996a6d" targetNamespace="http://schemas.microsoft.com/office/2006/metadata/properties" ma:root="true" ma:fieldsID="c8b66861688ebe89df10765b1193db97" ns2:_="" ns3:_="">
    <xsd:import namespace="48996d77-35c5-4e26-81db-64b5f4065d14"/>
    <xsd:import namespace="ddd96088-b21a-48aa-adee-a7119a996a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996d77-35c5-4e26-81db-64b5f4065d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40338fe-748b-4f29-8cf5-ed0e488c73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d96088-b21a-48aa-adee-a7119a996a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7b8aade4-5754-4331-a986-301d6e0093e4}" ma:internalName="TaxCatchAll" ma:showField="CatchAllData" ma:web="ddd96088-b21a-48aa-adee-a7119a996a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d96088-b21a-48aa-adee-a7119a996a6d" xsi:nil="true"/>
    <lcf76f155ced4ddcb4097134ff3c332f xmlns="48996d77-35c5-4e26-81db-64b5f4065d1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5A00B49-7EE5-46C9-85D3-2635B6D27BC9}"/>
</file>

<file path=customXml/itemProps2.xml><?xml version="1.0" encoding="utf-8"?>
<ds:datastoreItem xmlns:ds="http://schemas.openxmlformats.org/officeDocument/2006/customXml" ds:itemID="{7658AFE6-58EC-425E-BF48-9072BAD3125B}"/>
</file>

<file path=customXml/itemProps3.xml><?xml version="1.0" encoding="utf-8"?>
<ds:datastoreItem xmlns:ds="http://schemas.openxmlformats.org/officeDocument/2006/customXml" ds:itemID="{9255E843-EF00-470E-A9E4-B432C290038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929</Words>
  <Application>Microsoft Office PowerPoint</Application>
  <PresentationFormat>Grand écran</PresentationFormat>
  <Paragraphs>349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</vt:lpstr>
      <vt:lpstr>Times New Roman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Introduction</vt:lpstr>
      <vt:lpstr>Objectifs</vt:lpstr>
      <vt:lpstr>Méthode</vt:lpstr>
      <vt:lpstr>Méthode</vt:lpstr>
      <vt:lpstr>Participation</vt:lpstr>
      <vt:lpstr>Spécialité et actes</vt:lpstr>
      <vt:lpstr>Grille « locaux »</vt:lpstr>
      <vt:lpstr>Grille « Locaux »</vt:lpstr>
      <vt:lpstr>Grille « Entretien »</vt:lpstr>
      <vt:lpstr>Grille « Professionnels »</vt:lpstr>
      <vt:lpstr>Grille « Patient »</vt:lpstr>
      <vt:lpstr>Besoins</vt:lpstr>
      <vt:lpstr>Conclusion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EMERIC Barbara</dc:creator>
  <cp:lastModifiedBy>MOURLAN CECILE</cp:lastModifiedBy>
  <cp:revision>8</cp:revision>
  <dcterms:created xsi:type="dcterms:W3CDTF">2024-11-21T15:38:34Z</dcterms:created>
  <dcterms:modified xsi:type="dcterms:W3CDTF">2024-11-22T16:09:46Z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2024-06-26T00:00:00Z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2024-11-21T00:00:00Z</vt:filetime>
  </property>
  <property fmtid="{D5CDD505-2E9C-101B-9397-08002B2CF9AE}" pid="5" name="Producer">
    <vt:lpwstr>Microsoft® PowerPoint® 2016</vt:lpwstr>
  </property>
  <property fmtid="{D5CDD505-2E9C-101B-9397-08002B2CF9AE}" pid="6" name="ContentTypeId">
    <vt:lpwstr>0x0101003A5E30A4BC98B249AFD5E73FC8D58F88</vt:lpwstr>
  </property>
</Properties>
</file>