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5.xml" ContentType="application/vnd.openxmlformats-officedocument.presentationml.slide+xml"/>
  <Override PartName="/ppt/slides/slide24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23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74" r:id="rId3"/>
    <p:sldId id="273" r:id="rId4"/>
    <p:sldId id="293" r:id="rId5"/>
    <p:sldId id="259" r:id="rId6"/>
    <p:sldId id="260" r:id="rId7"/>
    <p:sldId id="277" r:id="rId8"/>
    <p:sldId id="278" r:id="rId9"/>
    <p:sldId id="286" r:id="rId10"/>
    <p:sldId id="285" r:id="rId11"/>
    <p:sldId id="279" r:id="rId12"/>
    <p:sldId id="294" r:id="rId13"/>
    <p:sldId id="262" r:id="rId14"/>
    <p:sldId id="263" r:id="rId15"/>
    <p:sldId id="276" r:id="rId16"/>
    <p:sldId id="280" r:id="rId17"/>
    <p:sldId id="281" r:id="rId18"/>
    <p:sldId id="282" r:id="rId19"/>
    <p:sldId id="283" r:id="rId20"/>
    <p:sldId id="287" r:id="rId21"/>
    <p:sldId id="266" r:id="rId22"/>
    <p:sldId id="267" r:id="rId23"/>
    <p:sldId id="289" r:id="rId24"/>
    <p:sldId id="268" r:id="rId25"/>
    <p:sldId id="290" r:id="rId26"/>
    <p:sldId id="291" r:id="rId27"/>
    <p:sldId id="269" r:id="rId28"/>
    <p:sldId id="271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D875A-0BED-4071-9204-20D803235C8E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53168-81DD-4188-BF21-46D6D0E9E2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60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Dans certaines situations, les précautions standard doivent être associées</a:t>
            </a:r>
            <a:r>
              <a:rPr lang="fr-FR" baseline="0" dirty="0" smtClean="0"/>
              <a:t> à des </a:t>
            </a:r>
            <a:r>
              <a:rPr lang="fr-FR" dirty="0" smtClean="0"/>
              <a:t>précautions complémentaires d'hygiène (PCH) découlant de ces</a:t>
            </a:r>
            <a:r>
              <a:rPr lang="fr-FR" baseline="0" dirty="0" smtClean="0"/>
              <a:t> différentes modalités de transmission : Contact (direct ou indirect), Respiratoire.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On considère désormais qu'il n'existe plus de dichotomie entre transmission Gouttelettes (&gt; 5µ) et Air (</a:t>
            </a:r>
            <a:r>
              <a:rPr lang="fr-FR" baseline="0" dirty="0" err="1" smtClean="0"/>
              <a:t>droplet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nuclei</a:t>
            </a:r>
            <a:r>
              <a:rPr lang="fr-FR" baseline="0" dirty="0" smtClean="0"/>
              <a:t> &lt;5µ). On est en présence d'un continuum de taille de particules respiratoires potentiellement infectieuses et évoluant en 3 phases (génération par l'hôte émetteur, transport au sein du nuage particulaire dépendant du flux d'air, inhalation par l'hôte récepteur et/ou déposition des particules respiratoires).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30BE9-3719-4860-9FDD-1CAB41E96C52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0429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E055E-0F68-4560-A045-A6EEB93736BD}" type="datetime1">
              <a:rPr lang="fr-FR" smtClean="0"/>
              <a:t>22/11/2024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113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52A2-D31D-4517-A350-E23BC0E4C166}" type="datetime1">
              <a:rPr lang="fr-FR" smtClean="0"/>
              <a:t>22/11/2024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89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461E3-BAEF-43A3-861E-9655F31E908A}" type="datetime1">
              <a:rPr lang="fr-FR" smtClean="0"/>
              <a:t>22/11/2024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3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C0A0-0BAD-4EE0-A3AA-FFF6754737A8}" type="datetime1">
              <a:rPr lang="fr-FR" smtClean="0"/>
              <a:t>22/11/2024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282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6AD-1DEB-411F-B02A-437ADFD0DB33}" type="datetime1">
              <a:rPr lang="fr-FR" smtClean="0"/>
              <a:t>22/11/2024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816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F0C2-29AD-4D55-906A-374578B12C28}" type="datetime1">
              <a:rPr lang="fr-FR" smtClean="0"/>
              <a:t>22/11/2024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09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CE74-8A64-49C6-8ECE-A1A966CD1B60}" type="datetime1">
              <a:rPr lang="fr-FR" smtClean="0"/>
              <a:t>22/11/2024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75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B52D-862D-4617-9E46-98CC74364AD2}" type="datetime1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8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FF8D1-7B6B-452C-B6DD-8D39B0F60E32}" type="datetime1">
              <a:rPr lang="fr-FR" smtClean="0"/>
              <a:t>22/11/2024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95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C07E-86B3-4AEA-B092-7C8A8800B0E9}" type="datetime1">
              <a:rPr lang="fr-FR" smtClean="0"/>
              <a:t>22/11/2024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771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58783-D241-4B0D-B48F-5237AD34FB8F}" type="datetime1">
              <a:rPr lang="fr-FR" smtClean="0"/>
              <a:t>22/11/2024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5809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0B13A-E268-4593-AD4B-D0C419022F24}" type="datetime1">
              <a:rPr lang="fr-FR" smtClean="0"/>
              <a:t>22/11/2024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E55F3-AE13-491C-AA3A-D09D400528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5722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f2h.net/k-stock/data/uploads/2024/reco_respiratoire/Prevention_transmission_voie_respiratoire_RECOS_SF2H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684327" cy="2387600"/>
          </a:xfrm>
        </p:spPr>
        <p:txBody>
          <a:bodyPr>
            <a:normAutofit fontScale="90000"/>
          </a:bodyPr>
          <a:lstStyle/>
          <a:p>
            <a:r>
              <a:rPr lang="fr-FR" dirty="0"/>
              <a:t>R</a:t>
            </a:r>
            <a:r>
              <a:rPr lang="fr-FR" dirty="0" smtClean="0"/>
              <a:t>ecommandations pour la transmission par voie respiratoire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3999" y="3886478"/>
            <a:ext cx="9144000" cy="1655762"/>
          </a:xfrm>
        </p:spPr>
        <p:txBody>
          <a:bodyPr>
            <a:normAutofit/>
          </a:bodyPr>
          <a:lstStyle/>
          <a:p>
            <a:r>
              <a:rPr lang="fr-FR" sz="3600" dirty="0" smtClean="0"/>
              <a:t>SF2H</a:t>
            </a:r>
          </a:p>
          <a:p>
            <a:r>
              <a:rPr lang="fr-FR" sz="3600" dirty="0" smtClean="0"/>
              <a:t>Octobre 2024</a:t>
            </a:r>
            <a:endParaRPr lang="fr-FR" sz="36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94001" cy="2743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62792" y="376516"/>
            <a:ext cx="3058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hlinkClick r:id="rId3"/>
              </a:rPr>
              <a:t>HY_XXXII_4_RECOS_SF2H.indd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731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3563" y="-123395"/>
            <a:ext cx="9806619" cy="1143000"/>
          </a:xfrm>
        </p:spPr>
        <p:txBody>
          <a:bodyPr>
            <a:normAutofit/>
          </a:bodyPr>
          <a:lstStyle/>
          <a:p>
            <a:r>
              <a:rPr lang="fr-FR" sz="4267" dirty="0"/>
              <a:t>Classification des M-O selon risque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159741"/>
              </p:ext>
            </p:extLst>
          </p:nvPr>
        </p:nvGraphicFramePr>
        <p:xfrm>
          <a:off x="829206" y="975178"/>
          <a:ext cx="11137237" cy="5326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340">
                  <a:extLst>
                    <a:ext uri="{9D8B030D-6E8A-4147-A177-3AD203B41FA5}">
                      <a16:colId xmlns:a16="http://schemas.microsoft.com/office/drawing/2014/main" val="1834729337"/>
                    </a:ext>
                  </a:extLst>
                </a:gridCol>
                <a:gridCol w="5680864">
                  <a:extLst>
                    <a:ext uri="{9D8B030D-6E8A-4147-A177-3AD203B41FA5}">
                      <a16:colId xmlns:a16="http://schemas.microsoft.com/office/drawing/2014/main" val="3836639675"/>
                    </a:ext>
                  </a:extLst>
                </a:gridCol>
                <a:gridCol w="4667033">
                  <a:extLst>
                    <a:ext uri="{9D8B030D-6E8A-4147-A177-3AD203B41FA5}">
                      <a16:colId xmlns:a16="http://schemas.microsoft.com/office/drawing/2014/main" val="1859560059"/>
                    </a:ext>
                  </a:extLst>
                </a:gridCol>
              </a:tblGrid>
              <a:tr h="494453">
                <a:tc>
                  <a:txBody>
                    <a:bodyPr/>
                    <a:lstStyle/>
                    <a:p>
                      <a:pPr algn="ctr"/>
                      <a:endParaRPr lang="fr-FR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Bactéries</a:t>
                      </a:r>
                      <a:endParaRPr lang="fr-FR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Virus</a:t>
                      </a:r>
                      <a:endParaRPr lang="fr-FR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66962311"/>
                  </a:ext>
                </a:extLst>
              </a:tr>
              <a:tr h="2804160">
                <a:tc>
                  <a:txBody>
                    <a:bodyPr/>
                    <a:lstStyle/>
                    <a:p>
                      <a:pPr algn="ctr"/>
                      <a:r>
                        <a:rPr lang="fr-FR" sz="3700" b="1" dirty="0" smtClean="0">
                          <a:solidFill>
                            <a:srgbClr val="70AD47"/>
                          </a:solidFill>
                        </a:rPr>
                        <a:t>A</a:t>
                      </a:r>
                      <a:endParaRPr lang="fr-FR" sz="3700" b="1" dirty="0">
                        <a:solidFill>
                          <a:srgbClr val="70AD47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dirty="0" err="1" smtClean="0"/>
                        <a:t>Bordetella</a:t>
                      </a:r>
                      <a:r>
                        <a:rPr lang="fr-FR" sz="1600" i="1" dirty="0" smtClean="0"/>
                        <a:t> </a:t>
                      </a:r>
                      <a:r>
                        <a:rPr lang="fr-FR" sz="1600" i="1" dirty="0" err="1" smtClean="0"/>
                        <a:t>pertussis</a:t>
                      </a:r>
                      <a:r>
                        <a:rPr lang="fr-FR" sz="1600" i="0" dirty="0" smtClean="0"/>
                        <a:t> et </a:t>
                      </a:r>
                      <a:r>
                        <a:rPr lang="fr-FR" sz="1600" i="1" dirty="0" err="1" smtClean="0"/>
                        <a:t>parapertussis</a:t>
                      </a:r>
                      <a:r>
                        <a:rPr lang="fr-FR" sz="1600" i="0" dirty="0" smtClean="0"/>
                        <a:t> (coqueluche)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dirty="0" smtClean="0"/>
                        <a:t>Chlamydia pneumoniae </a:t>
                      </a:r>
                      <a:r>
                        <a:rPr lang="fr-FR" sz="1600" i="0" dirty="0" smtClean="0"/>
                        <a:t>(pharyngite, bronchite, pneumopathie)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dirty="0" err="1" smtClean="0"/>
                        <a:t>Corynebacterium</a:t>
                      </a:r>
                      <a:r>
                        <a:rPr lang="fr-FR" sz="1600" i="1" dirty="0" smtClean="0"/>
                        <a:t> </a:t>
                      </a:r>
                      <a:r>
                        <a:rPr lang="fr-FR" sz="1600" i="1" dirty="0" err="1" smtClean="0"/>
                        <a:t>diphteriae</a:t>
                      </a:r>
                      <a:r>
                        <a:rPr lang="fr-FR" sz="1600" i="1" dirty="0" smtClean="0"/>
                        <a:t> </a:t>
                      </a:r>
                      <a:r>
                        <a:rPr lang="fr-FR" sz="1600" i="0" dirty="0" smtClean="0"/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dirty="0" smtClean="0"/>
                        <a:t>Haemophilus influenzae </a:t>
                      </a:r>
                      <a:r>
                        <a:rPr lang="fr-FR" sz="1600" i="0" dirty="0" smtClean="0"/>
                        <a:t>(inf. respiratoires et méningite)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dirty="0" err="1" smtClean="0"/>
                        <a:t>Mycoplasma</a:t>
                      </a:r>
                      <a:r>
                        <a:rPr lang="fr-FR" sz="1600" i="1" dirty="0" smtClean="0"/>
                        <a:t> pneumoniae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0"/>
                        </a:spcBef>
                      </a:pPr>
                      <a:r>
                        <a:rPr lang="fr-FR" sz="1600" i="1" dirty="0" err="1" smtClean="0">
                          <a:solidFill>
                            <a:schemeClr val="tx1"/>
                          </a:solidFill>
                        </a:rPr>
                        <a:t>Neisseria</a:t>
                      </a:r>
                      <a:r>
                        <a:rPr lang="fr-FR" sz="160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600" i="1" dirty="0" err="1" smtClean="0">
                          <a:solidFill>
                            <a:schemeClr val="tx1"/>
                          </a:solidFill>
                        </a:rPr>
                        <a:t>meningitidis</a:t>
                      </a:r>
                      <a:endParaRPr lang="fr-FR" sz="1600" i="1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0"/>
                        </a:spcBef>
                      </a:pPr>
                      <a:r>
                        <a:rPr lang="fr-FR" sz="1600" i="1" dirty="0" smtClean="0">
                          <a:solidFill>
                            <a:schemeClr val="tx1"/>
                          </a:solidFill>
                        </a:rPr>
                        <a:t>Streptococcus pneumoniae 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0"/>
                        </a:spcBef>
                      </a:pPr>
                      <a:r>
                        <a:rPr lang="fr-FR" sz="1600" i="1" dirty="0" smtClean="0">
                          <a:solidFill>
                            <a:schemeClr val="tx1"/>
                          </a:solidFill>
                        </a:rPr>
                        <a:t>Streptococcus </a:t>
                      </a:r>
                      <a:r>
                        <a:rPr lang="fr-FR" sz="1600" i="1" dirty="0" err="1" smtClean="0">
                          <a:solidFill>
                            <a:schemeClr val="tx1"/>
                          </a:solidFill>
                        </a:rPr>
                        <a:t>pyogenes</a:t>
                      </a:r>
                      <a:r>
                        <a:rPr lang="fr-FR" sz="160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Adenovirus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(inf. respiratoires)</a:t>
                      </a:r>
                    </a:p>
                    <a:p>
                      <a:r>
                        <a:rPr lang="fr-FR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Bocavirus</a:t>
                      </a:r>
                      <a:endParaRPr lang="fr-FR" sz="1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Coronavirus saisonniers (hors SARS-CoV-2)	</a:t>
                      </a:r>
                    </a:p>
                    <a:p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Métapneumovirus</a:t>
                      </a:r>
                    </a:p>
                    <a:p>
                      <a:r>
                        <a:rPr lang="fr-FR" sz="1600" dirty="0" err="1" smtClean="0"/>
                        <a:t>Orthorubulavirus</a:t>
                      </a:r>
                      <a:r>
                        <a:rPr lang="fr-FR" sz="1600" dirty="0" smtClean="0"/>
                        <a:t> des oreillons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virus ourlien</a:t>
                      </a:r>
                    </a:p>
                    <a:p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Rhinovirus</a:t>
                      </a:r>
                    </a:p>
                    <a:p>
                      <a:r>
                        <a:rPr lang="fr-FR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Rubivirus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(rubéole) </a:t>
                      </a:r>
                    </a:p>
                    <a:p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Sars-CoV-2 (Covid-19)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Virus Influenza (grippe)</a:t>
                      </a:r>
                    </a:p>
                    <a:p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Virus </a:t>
                      </a:r>
                      <a:r>
                        <a:rPr lang="fr-FR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Parainfluenza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  <a:p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Virus respiratoire </a:t>
                      </a:r>
                      <a:r>
                        <a:rPr lang="fr-FR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syncytial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(VRS) 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59799469"/>
                  </a:ext>
                </a:extLst>
              </a:tr>
              <a:tr h="726913">
                <a:tc>
                  <a:txBody>
                    <a:bodyPr/>
                    <a:lstStyle/>
                    <a:p>
                      <a:pPr algn="ctr"/>
                      <a:r>
                        <a:rPr lang="fr-FR" sz="3700" b="1" dirty="0" smtClean="0">
                          <a:solidFill>
                            <a:srgbClr val="70AD47"/>
                          </a:solidFill>
                        </a:rPr>
                        <a:t>B</a:t>
                      </a:r>
                      <a:endParaRPr lang="fr-FR" sz="3700" b="1" dirty="0">
                        <a:solidFill>
                          <a:srgbClr val="70AD47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Mycobacterium </a:t>
                      </a:r>
                      <a:r>
                        <a:rPr lang="fr-FR" sz="1600" b="0" i="1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tuberculosis</a:t>
                      </a:r>
                      <a:r>
                        <a:rPr lang="fr-FR" sz="16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sensible </a:t>
                      </a:r>
                      <a:r>
                        <a:rPr lang="fr-FR" sz="16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fr-FR" sz="16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6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inf. parenchymateuse pulmonaire, bronchique et/ou ORL)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6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Varicelle-Zona-Virus 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(Varicelle et zona disséminé) </a:t>
                      </a:r>
                    </a:p>
                    <a:p>
                      <a:r>
                        <a:rPr lang="fr-FR" sz="1600" b="0" i="1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Morbilivirus</a:t>
                      </a:r>
                      <a:r>
                        <a:rPr lang="fr-FR" sz="16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(Rougeole ou MeV: </a:t>
                      </a:r>
                      <a:r>
                        <a:rPr lang="fr-FR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Measles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virus) 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527042987"/>
                  </a:ext>
                </a:extLst>
              </a:tr>
              <a:tr h="690880">
                <a:tc>
                  <a:txBody>
                    <a:bodyPr/>
                    <a:lstStyle/>
                    <a:p>
                      <a:pPr algn="ctr"/>
                      <a:r>
                        <a:rPr lang="fr-FR" sz="3700" b="1" dirty="0" smtClean="0">
                          <a:solidFill>
                            <a:srgbClr val="70AD47"/>
                          </a:solidFill>
                        </a:rPr>
                        <a:t>C</a:t>
                      </a:r>
                      <a:endParaRPr lang="fr-FR" sz="3700" b="1" dirty="0">
                        <a:solidFill>
                          <a:srgbClr val="70AD47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Mycobacterium </a:t>
                      </a:r>
                      <a:r>
                        <a:rPr lang="fr-FR" sz="1600" b="0" i="1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tuberculosis</a:t>
                      </a:r>
                      <a:r>
                        <a:rPr lang="fr-FR" sz="16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MDR ou XDR</a:t>
                      </a:r>
                      <a:r>
                        <a:rPr lang="fr-FR" sz="16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(extrêmement résistante aux médicaments)</a:t>
                      </a:r>
                      <a:endParaRPr lang="fr-FR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fr-FR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86552739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C00000"/>
                          </a:solidFill>
                        </a:rPr>
                        <a:t>REB</a:t>
                      </a:r>
                      <a:endParaRPr lang="fr-FR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Yersinia </a:t>
                      </a:r>
                      <a:r>
                        <a:rPr lang="fr-FR" sz="1600" b="0" i="1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pestis</a:t>
                      </a:r>
                      <a:r>
                        <a:rPr lang="fr-FR" sz="16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MERS-</a:t>
                      </a:r>
                      <a:r>
                        <a:rPr lang="fr-FR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CoV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et  SARS-</a:t>
                      </a:r>
                      <a:r>
                        <a:rPr lang="fr-FR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CoV</a:t>
                      </a:r>
                      <a:endParaRPr lang="fr-FR" sz="1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Agent infectieux émergent et/ou inconnu</a:t>
                      </a:r>
                      <a:endParaRPr lang="fr-FR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6643832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693563" y="6324520"/>
            <a:ext cx="9842715" cy="42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67" i="1" dirty="0">
                <a:solidFill>
                  <a:srgbClr val="000000"/>
                </a:solidFill>
                <a:latin typeface="AAAAAI+Calibri"/>
              </a:rPr>
              <a:t>Les bactéries de la catégorie A sont moins persistantes dans l’air et ne nécessitent pas systématiquement </a:t>
            </a:r>
          </a:p>
          <a:p>
            <a:r>
              <a:rPr lang="fr-FR" sz="1067" i="1" dirty="0">
                <a:solidFill>
                  <a:srgbClr val="000000"/>
                </a:solidFill>
                <a:latin typeface="AAAAAI+Calibri"/>
              </a:rPr>
              <a:t>la mise en place de précautions respiratoires renforcées excepté dans les situations d’exposition à risque élevé </a:t>
            </a:r>
            <a:endParaRPr lang="fr-FR" sz="1067" i="1" dirty="0"/>
          </a:p>
        </p:txBody>
      </p:sp>
      <p:sp>
        <p:nvSpPr>
          <p:cNvPr id="7" name="ZoneTexte 6"/>
          <p:cNvSpPr txBox="1"/>
          <p:nvPr/>
        </p:nvSpPr>
        <p:spPr>
          <a:xfrm>
            <a:off x="9740039" y="6488668"/>
            <a:ext cx="2337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Remerciement </a:t>
            </a:r>
            <a:r>
              <a:rPr lang="fr-FR" dirty="0" err="1" smtClean="0"/>
              <a:t>A.Savey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88" y="-13855"/>
            <a:ext cx="1510146" cy="151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6090" t="6682" r="8659" b="8061"/>
          <a:stretch/>
        </p:blipFill>
        <p:spPr>
          <a:xfrm>
            <a:off x="5951792" y="2521528"/>
            <a:ext cx="6240208" cy="431407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6618" y="-23336"/>
            <a:ext cx="9175531" cy="1143000"/>
          </a:xfrm>
        </p:spPr>
        <p:txBody>
          <a:bodyPr>
            <a:normAutofit/>
          </a:bodyPr>
          <a:lstStyle/>
          <a:p>
            <a:r>
              <a:rPr lang="fr-FR" sz="4800" dirty="0"/>
              <a:t>Evaluation de l'exposition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23393" y="1479882"/>
            <a:ext cx="1143006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390" indent="0">
              <a:buNone/>
            </a:pP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L’Exposition</a:t>
            </a:r>
            <a:r>
              <a:rPr lang="fr-FR" dirty="0" smtClean="0">
                <a:solidFill>
                  <a:schemeClr val="accent6"/>
                </a:solidFill>
              </a:rPr>
              <a:t> </a:t>
            </a:r>
            <a:r>
              <a:rPr lang="fr-FR" dirty="0"/>
              <a:t>résulte d'une combinaison : </a:t>
            </a:r>
            <a:r>
              <a:rPr lang="fr-FR" b="1" dirty="0">
                <a:solidFill>
                  <a:schemeClr val="accent1">
                    <a:lumMod val="50000"/>
                  </a:schemeClr>
                </a:solidFill>
              </a:rPr>
              <a:t>Proximité x Durée x Type de </a:t>
            </a: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soins</a:t>
            </a:r>
          </a:p>
          <a:p>
            <a:pPr marL="152390" indent="0">
              <a:buNone/>
            </a:pPr>
            <a:endParaRPr lang="fr-FR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fr-FR" sz="3200" dirty="0">
                <a:solidFill>
                  <a:srgbClr val="000000"/>
                </a:solidFill>
                <a:latin typeface="AAAAAI+Calibri"/>
                <a:sym typeface="Wingdings" panose="05000000000000000000" pitchFamily="2" charset="2"/>
              </a:rPr>
              <a:t> </a:t>
            </a:r>
            <a:r>
              <a:rPr lang="fr-FR" dirty="0">
                <a:solidFill>
                  <a:srgbClr val="000000"/>
                </a:solidFill>
              </a:rPr>
              <a:t>Champ </a:t>
            </a:r>
            <a:r>
              <a:rPr lang="fr-FR" b="1" dirty="0">
                <a:solidFill>
                  <a:schemeClr val="accent1">
                    <a:lumMod val="50000"/>
                  </a:schemeClr>
                </a:solidFill>
              </a:rPr>
              <a:t>proche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>
                <a:solidFill>
                  <a:srgbClr val="000000"/>
                </a:solidFill>
              </a:rPr>
              <a:t>	versus </a:t>
            </a:r>
            <a:r>
              <a:rPr lang="fr-FR" b="1" dirty="0">
                <a:solidFill>
                  <a:schemeClr val="accent1">
                    <a:lumMod val="50000"/>
                  </a:schemeClr>
                </a:solidFill>
              </a:rPr>
              <a:t>lointain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 marL="609585" lvl="1" indent="0">
              <a:buNone/>
            </a:pPr>
            <a:r>
              <a:rPr lang="fr-FR" sz="1800" dirty="0">
                <a:solidFill>
                  <a:srgbClr val="000000"/>
                </a:solidFill>
                <a:latin typeface="AAAAAI+Calibri"/>
              </a:rPr>
              <a:t>contact direct = en face à face &lt; 1 mètre </a:t>
            </a:r>
            <a:br>
              <a:rPr lang="fr-FR" sz="1800" dirty="0">
                <a:solidFill>
                  <a:srgbClr val="000000"/>
                </a:solidFill>
                <a:latin typeface="AAAAAI+Calibri"/>
              </a:rPr>
            </a:br>
            <a:r>
              <a:rPr lang="fr-FR" sz="1800" dirty="0">
                <a:solidFill>
                  <a:srgbClr val="000000"/>
                </a:solidFill>
                <a:latin typeface="AAAAAI+Calibri"/>
              </a:rPr>
              <a:t>sans port de masque par le patient/résident </a:t>
            </a:r>
          </a:p>
          <a:p>
            <a:pPr marL="76198" indent="0">
              <a:buNone/>
            </a:pPr>
            <a:r>
              <a:rPr lang="fr-FR" dirty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b="1" dirty="0">
                <a:solidFill>
                  <a:schemeClr val="accent1">
                    <a:lumMod val="50000"/>
                  </a:schemeClr>
                </a:solidFill>
              </a:rPr>
              <a:t>Durée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>
                <a:solidFill>
                  <a:srgbClr val="000000"/>
                </a:solidFill>
              </a:rPr>
              <a:t>de l'exposition </a:t>
            </a:r>
          </a:p>
          <a:p>
            <a:pPr marL="914377" lvl="1">
              <a:buFontTx/>
              <a:buChar char="-"/>
            </a:pPr>
            <a:r>
              <a:rPr lang="fr-FR" sz="2000" dirty="0">
                <a:solidFill>
                  <a:srgbClr val="000000"/>
                </a:solidFill>
              </a:rPr>
              <a:t>champ proche 	</a:t>
            </a:r>
            <a:r>
              <a:rPr lang="fr-FR" sz="2000" dirty="0" smtClean="0">
                <a:solidFill>
                  <a:srgbClr val="000000"/>
                </a:solidFill>
              </a:rPr>
              <a:t>durée </a:t>
            </a:r>
            <a:r>
              <a:rPr lang="fr-FR" sz="2000" dirty="0">
                <a:solidFill>
                  <a:srgbClr val="000000"/>
                </a:solidFill>
              </a:rPr>
              <a:t>&lt; ou &gt; à </a:t>
            </a:r>
            <a:r>
              <a:rPr lang="fr-FR" sz="2000" dirty="0"/>
              <a:t>15 min.</a:t>
            </a:r>
          </a:p>
          <a:p>
            <a:pPr marL="914377" lvl="1">
              <a:buFontTx/>
              <a:buChar char="-"/>
            </a:pPr>
            <a:r>
              <a:rPr lang="fr-FR" sz="2000" dirty="0"/>
              <a:t>champ lointain 	</a:t>
            </a:r>
            <a:r>
              <a:rPr lang="fr-FR" sz="2000" dirty="0" smtClean="0"/>
              <a:t>durée </a:t>
            </a:r>
            <a:r>
              <a:rPr lang="fr-FR" sz="2000" dirty="0"/>
              <a:t>&gt; 30 min.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fr-FR" b="1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Type de soins </a:t>
            </a:r>
          </a:p>
          <a:p>
            <a:pPr marL="609585" lvl="1" indent="0">
              <a:buNone/>
            </a:pPr>
            <a:r>
              <a:rPr lang="fr-FR" sz="2000" dirty="0">
                <a:sym typeface="Wingdings" panose="05000000000000000000" pitchFamily="2" charset="2"/>
              </a:rPr>
              <a:t>-   procédures générant des aérosols (PGA)</a:t>
            </a:r>
            <a:endParaRPr lang="fr-FR" sz="20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80575"/>
            <a:ext cx="1904569" cy="190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54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515F95A-EADF-2FF2-DB57-87675BDB4D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43" t="3102" r="51893" b="25931"/>
          <a:stretch>
            <a:fillRect/>
          </a:stretch>
        </p:blipFill>
        <p:spPr>
          <a:xfrm>
            <a:off x="11400692" y="0"/>
            <a:ext cx="791308" cy="5715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BB1EF6E-1863-8059-384A-8351A95C5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843" y="128659"/>
            <a:ext cx="7772400" cy="660068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57F2F4-0069-AD85-DEA9-006F5DF22365}"/>
              </a:ext>
            </a:extLst>
          </p:cNvPr>
          <p:cNvSpPr/>
          <p:nvPr/>
        </p:nvSpPr>
        <p:spPr>
          <a:xfrm>
            <a:off x="0" y="0"/>
            <a:ext cx="2523281" cy="1724628"/>
          </a:xfrm>
          <a:prstGeom prst="rect">
            <a:avLst/>
          </a:prstGeom>
          <a:solidFill>
            <a:srgbClr val="94282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Le continuum de la transmission respiratoire </a:t>
            </a:r>
          </a:p>
        </p:txBody>
      </p:sp>
    </p:spTree>
    <p:extLst>
      <p:ext uri="{BB962C8B-B14F-4D97-AF65-F5344CB8AC3E}">
        <p14:creationId xmlns:p14="http://schemas.microsoft.com/office/powerpoint/2010/main" val="795410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re 1"/>
          <p:cNvSpPr>
            <a:spLocks noGrp="1"/>
          </p:cNvSpPr>
          <p:nvPr>
            <p:ph type="title"/>
          </p:nvPr>
        </p:nvSpPr>
        <p:spPr>
          <a:xfrm>
            <a:off x="1508760" y="139791"/>
            <a:ext cx="9141105" cy="1142040"/>
          </a:xfrm>
        </p:spPr>
        <p:txBody>
          <a:bodyPr>
            <a:normAutofit/>
          </a:bodyPr>
          <a:lstStyle/>
          <a:p>
            <a:pPr>
              <a:buSzTx/>
              <a:buFont typeface="Times New Roman" charset="0"/>
              <a:buNone/>
            </a:pPr>
            <a:r>
              <a:rPr lang="fr-FR" b="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Arial"/>
              </a:rPr>
              <a:t>Matrice d’analyse du risque</a:t>
            </a:r>
            <a:endParaRPr b="0" dirty="0">
              <a:solidFill>
                <a:srgbClr val="1F497D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  <a:cs typeface="Arial"/>
            </a:endParaRP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1213" y="1711568"/>
            <a:ext cx="2734770" cy="172804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05" y="1244845"/>
            <a:ext cx="9378508" cy="540018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5218" y="57584"/>
            <a:ext cx="3762900" cy="110505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5129" y="941284"/>
            <a:ext cx="6932971" cy="249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705" y="1244845"/>
            <a:ext cx="4522491" cy="3622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981090" y="2083324"/>
            <a:ext cx="2356339" cy="19913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865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re 1"/>
          <p:cNvSpPr>
            <a:spLocks noGrp="1"/>
          </p:cNvSpPr>
          <p:nvPr>
            <p:ph type="title"/>
          </p:nvPr>
        </p:nvSpPr>
        <p:spPr>
          <a:xfrm>
            <a:off x="1508760" y="139791"/>
            <a:ext cx="9141105" cy="1142040"/>
          </a:xfrm>
        </p:spPr>
        <p:txBody>
          <a:bodyPr>
            <a:normAutofit/>
          </a:bodyPr>
          <a:lstStyle/>
          <a:p>
            <a:pPr>
              <a:buSzTx/>
              <a:buFont typeface="Times New Roman" charset="0"/>
              <a:buNone/>
            </a:pPr>
            <a:r>
              <a:rPr lang="fr-FR" b="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Arial"/>
              </a:rPr>
              <a:t>Matrice d’analyse du risque</a:t>
            </a:r>
            <a:endParaRPr b="0" dirty="0">
              <a:solidFill>
                <a:srgbClr val="1F497D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  <a:cs typeface="Arial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5218" y="57584"/>
            <a:ext cx="3762900" cy="110505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129" y="941284"/>
            <a:ext cx="6932971" cy="249920"/>
          </a:xfrm>
          <a:prstGeom prst="rect">
            <a:avLst/>
          </a:prstGeom>
        </p:spPr>
      </p:pic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31760" y="1244845"/>
            <a:ext cx="8542309" cy="549240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2634" y="1244845"/>
            <a:ext cx="4522491" cy="3622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247435" y="1992696"/>
            <a:ext cx="4298692" cy="27023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0800" y="1471247"/>
            <a:ext cx="3215824" cy="203070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0800" y="3527337"/>
            <a:ext cx="3215824" cy="2755788"/>
          </a:xfrm>
          <a:prstGeom prst="rect">
            <a:avLst/>
          </a:prstGeom>
        </p:spPr>
      </p:pic>
      <p:cxnSp>
        <p:nvCxnSpPr>
          <p:cNvPr id="11" name="Connecteur droit 10"/>
          <p:cNvCxnSpPr/>
          <p:nvPr/>
        </p:nvCxnSpPr>
        <p:spPr>
          <a:xfrm>
            <a:off x="2414954" y="2420815"/>
            <a:ext cx="153572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V="1">
            <a:off x="2749062" y="2608389"/>
            <a:ext cx="867507" cy="58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49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7381" y="-123395"/>
            <a:ext cx="10972800" cy="1143000"/>
          </a:xfrm>
        </p:spPr>
        <p:txBody>
          <a:bodyPr>
            <a:normAutofit/>
          </a:bodyPr>
          <a:lstStyle/>
          <a:p>
            <a:r>
              <a:rPr lang="fr-FR" sz="3733" dirty="0"/>
              <a:t>Procédures générant </a:t>
            </a:r>
            <a:r>
              <a:rPr lang="fr-FR" sz="3733" dirty="0">
                <a:solidFill>
                  <a:schemeClr val="accent1">
                    <a:lumMod val="50000"/>
                  </a:schemeClr>
                </a:solidFill>
              </a:rPr>
              <a:t>des </a:t>
            </a:r>
            <a:r>
              <a:rPr lang="fr-FR" sz="3733" b="1" dirty="0">
                <a:solidFill>
                  <a:schemeClr val="accent1">
                    <a:lumMod val="50000"/>
                  </a:schemeClr>
                </a:solidFill>
              </a:rPr>
              <a:t>aérosols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9925329"/>
              </p:ext>
            </p:extLst>
          </p:nvPr>
        </p:nvGraphicFramePr>
        <p:xfrm>
          <a:off x="527381" y="695213"/>
          <a:ext cx="11221078" cy="5194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7426">
                  <a:extLst>
                    <a:ext uri="{9D8B030D-6E8A-4147-A177-3AD203B41FA5}">
                      <a16:colId xmlns:a16="http://schemas.microsoft.com/office/drawing/2014/main" val="3109695062"/>
                    </a:ext>
                  </a:extLst>
                </a:gridCol>
                <a:gridCol w="4240366">
                  <a:extLst>
                    <a:ext uri="{9D8B030D-6E8A-4147-A177-3AD203B41FA5}">
                      <a16:colId xmlns:a16="http://schemas.microsoft.com/office/drawing/2014/main" val="4134838825"/>
                    </a:ext>
                  </a:extLst>
                </a:gridCol>
                <a:gridCol w="3703286">
                  <a:extLst>
                    <a:ext uri="{9D8B030D-6E8A-4147-A177-3AD203B41FA5}">
                      <a16:colId xmlns:a16="http://schemas.microsoft.com/office/drawing/2014/main" val="112160259"/>
                    </a:ext>
                  </a:extLst>
                </a:gridCol>
              </a:tblGrid>
              <a:tr h="7680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9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PGAs</a:t>
                      </a:r>
                      <a:r>
                        <a:rPr lang="fr-FR" sz="19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à risque </a:t>
                      </a:r>
                      <a:r>
                        <a:rPr lang="fr-FR" sz="19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élevé</a:t>
                      </a:r>
                      <a:r>
                        <a:rPr lang="fr-FR" sz="19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9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PGAs</a:t>
                      </a:r>
                      <a:r>
                        <a:rPr lang="fr-FR" sz="19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à risque </a:t>
                      </a:r>
                      <a:r>
                        <a:rPr lang="fr-FR" sz="19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modéré</a:t>
                      </a:r>
                      <a:r>
                        <a:rPr lang="fr-FR" sz="19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err="1" smtClean="0"/>
                        <a:t>PGAs</a:t>
                      </a:r>
                      <a:r>
                        <a:rPr lang="fr-FR" sz="1900" dirty="0" smtClean="0"/>
                        <a:t> à risque nul </a:t>
                      </a:r>
                    </a:p>
                    <a:p>
                      <a:pPr algn="ctr"/>
                      <a:r>
                        <a:rPr lang="fr-FR" sz="1900" dirty="0" smtClean="0"/>
                        <a:t>ou </a:t>
                      </a:r>
                      <a:r>
                        <a:rPr lang="fr-FR" sz="1900" baseline="0" dirty="0" smtClean="0"/>
                        <a:t>non démontré</a:t>
                      </a:r>
                      <a:endParaRPr lang="fr-FR" sz="19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09519536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Intubation pour un patient non curarisé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Extubation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Oxygénothérapie à débit &gt; 6 L/min. </a:t>
                      </a:r>
                      <a:b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5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 flow O2 </a:t>
                      </a:r>
                      <a:r>
                        <a:rPr lang="fr-FR" sz="1500" b="0" i="1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delivery</a:t>
                      </a: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3033301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Manœuvres de réanimation cardio-pulmonaire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Ventilation non invasive, y compris à circuit ouvert**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Oxygénothérapie à haut débit </a:t>
                      </a:r>
                      <a:b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 canule nasale type </a:t>
                      </a:r>
                      <a:r>
                        <a:rPr lang="fr-FR" sz="15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OptiFlow</a:t>
                      </a: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® ou </a:t>
                      </a:r>
                      <a:r>
                        <a:rPr lang="fr-FR" sz="15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Airvo</a:t>
                      </a: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® </a:t>
                      </a:r>
                    </a:p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5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High-flow nasal </a:t>
                      </a:r>
                      <a:r>
                        <a:rPr lang="fr-FR" sz="1500" b="0" i="1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oxygen</a:t>
                      </a:r>
                      <a:r>
                        <a:rPr lang="fr-FR" sz="15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500" b="0" i="1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cannula</a:t>
                      </a: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14856593"/>
                  </a:ext>
                </a:extLst>
              </a:tr>
              <a:tr h="372341"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Ventilation manuelle au masque facial</a:t>
                      </a:r>
                      <a:endParaRPr lang="fr-FR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Aspirations des voies </a:t>
                      </a:r>
                      <a:r>
                        <a:rPr lang="fr-FR" sz="15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aériennes (</a:t>
                      </a:r>
                      <a:r>
                        <a:rPr lang="fr-FR" sz="15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endotrachéales</a:t>
                      </a:r>
                      <a:r>
                        <a:rPr lang="fr-FR" sz="15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Prélèvement nasopharyngé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202157450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Fibroscopie bronchique*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Gastroscopie avec aspiration des voies aériennes supérieures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fr-FR" sz="15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742817996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Réalisation d’une trachéotomie </a:t>
                      </a:r>
                      <a:b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ou d’une trachéostomie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Procédures de chirurgie dentaire avec des appareils rotatifs à grande vitesse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fr-FR" sz="15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62771096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Induction de crachats après aérosols </a:t>
                      </a:r>
                    </a:p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sérum physiologique hypertonique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Procédures ORL proximales avec aspiration</a:t>
                      </a:r>
                    </a:p>
                    <a:p>
                      <a:endParaRPr lang="fr-FR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fr-FR" sz="15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637008579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Aérosolthérapie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fr-FR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fr-FR" sz="15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70030849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r>
                        <a:rPr lang="fr-FR" sz="15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Procédures post-mortem utilisant des appareils rotatifs à grande vitesse*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fr-FR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fr-FR" sz="15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63796387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46364" y="5914153"/>
            <a:ext cx="11402095" cy="749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67" i="1" dirty="0">
                <a:solidFill>
                  <a:srgbClr val="000000"/>
                </a:solidFill>
              </a:rPr>
              <a:t>Ne sont pas considérés systématiquement comme des PGA car n’exposant les professionnels ou autres patients que sous certaines conditions particulières : </a:t>
            </a:r>
          </a:p>
          <a:p>
            <a:r>
              <a:rPr lang="fr-FR" sz="1067" i="1" dirty="0">
                <a:solidFill>
                  <a:srgbClr val="000000"/>
                </a:solidFill>
              </a:rPr>
              <a:t>• Le tubage gastrique dans le cadre de la recherche de BAAR pour le diagnostic de tuberculose : en cas de suspicion d’une tuberculose, le patient est pris en charge avec des précautions complémentaires</a:t>
            </a:r>
          </a:p>
          <a:p>
            <a:r>
              <a:rPr lang="fr-FR" sz="1067" i="1" dirty="0">
                <a:solidFill>
                  <a:srgbClr val="000000"/>
                </a:solidFill>
              </a:rPr>
              <a:t>• Les explorations fonctionnelles respiratoires (expiration forcée)</a:t>
            </a:r>
          </a:p>
          <a:p>
            <a:r>
              <a:rPr lang="fr-FR" sz="1067" i="1" dirty="0">
                <a:solidFill>
                  <a:srgbClr val="000000"/>
                </a:solidFill>
              </a:rPr>
              <a:t>• L’épreuve d’effort cardiaque (à plus de 50% de la FMT) </a:t>
            </a:r>
            <a:endParaRPr lang="fr-FR" sz="1067" i="1" dirty="0"/>
          </a:p>
        </p:txBody>
      </p:sp>
      <p:sp>
        <p:nvSpPr>
          <p:cNvPr id="3" name="ZoneTexte 2"/>
          <p:cNvSpPr txBox="1"/>
          <p:nvPr/>
        </p:nvSpPr>
        <p:spPr>
          <a:xfrm>
            <a:off x="7403510" y="240356"/>
            <a:ext cx="478849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*notamment lié au risque de transmission de la tuberculose</a:t>
            </a:r>
          </a:p>
          <a:p>
            <a:r>
              <a:rPr lang="fr-FR" sz="1050" dirty="0"/>
              <a:t>**risque associé aux fuites au visage du masque ou si l'expiration n'est pas protégée</a:t>
            </a:r>
          </a:p>
        </p:txBody>
      </p:sp>
    </p:spTree>
    <p:extLst>
      <p:ext uri="{BB962C8B-B14F-4D97-AF65-F5344CB8AC3E}">
        <p14:creationId xmlns:p14="http://schemas.microsoft.com/office/powerpoint/2010/main" val="123863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7915" y="4677139"/>
            <a:ext cx="6576591" cy="202699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4986" y="-68044"/>
            <a:ext cx="10515600" cy="1325563"/>
          </a:xfrm>
        </p:spPr>
        <p:txBody>
          <a:bodyPr/>
          <a:lstStyle/>
          <a:p>
            <a:r>
              <a:rPr lang="fr-FR" dirty="0" smtClean="0"/>
              <a:t>Exemple 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12777"/>
            <a:ext cx="11095148" cy="4858673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Service </a:t>
            </a:r>
            <a:r>
              <a:rPr lang="fr-FR" dirty="0"/>
              <a:t>de médecine interne avec une </a:t>
            </a:r>
            <a:r>
              <a:rPr lang="fr-FR" b="1" dirty="0"/>
              <a:t>ventilation est </a:t>
            </a:r>
            <a:r>
              <a:rPr lang="fr-FR" b="1" dirty="0">
                <a:solidFill>
                  <a:srgbClr val="C00000"/>
                </a:solidFill>
              </a:rPr>
              <a:t>non</a:t>
            </a:r>
            <a:r>
              <a:rPr lang="fr-FR" b="1" dirty="0"/>
              <a:t> </a:t>
            </a:r>
            <a:r>
              <a:rPr lang="fr-FR" b="1" dirty="0" smtClean="0"/>
              <a:t>conforme</a:t>
            </a:r>
          </a:p>
          <a:p>
            <a:pPr marL="0" indent="0">
              <a:buNone/>
            </a:pPr>
            <a:r>
              <a:rPr lang="fr-FR" b="1" dirty="0" smtClean="0">
                <a:sym typeface="Wingdings" panose="05000000000000000000" pitchFamily="2" charset="2"/>
              </a:rPr>
              <a:t>		 </a:t>
            </a:r>
            <a:r>
              <a:rPr lang="fr-FR" dirty="0" smtClean="0">
                <a:solidFill>
                  <a:srgbClr val="00B0F0"/>
                </a:solidFill>
              </a:rPr>
              <a:t>Matrice </a:t>
            </a:r>
            <a:r>
              <a:rPr lang="fr-FR" dirty="0">
                <a:solidFill>
                  <a:srgbClr val="00B0F0"/>
                </a:solidFill>
              </a:rPr>
              <a:t>n°2 </a:t>
            </a:r>
            <a:endParaRPr lang="fr-FR" dirty="0" smtClean="0">
              <a:solidFill>
                <a:srgbClr val="00B0F0"/>
              </a:solidFill>
            </a:endParaRPr>
          </a:p>
          <a:p>
            <a:r>
              <a:rPr lang="fr-FR" dirty="0" smtClean="0"/>
              <a:t>Patient </a:t>
            </a:r>
            <a:r>
              <a:rPr lang="fr-FR" dirty="0"/>
              <a:t>âgé de 75 ans atteint de </a:t>
            </a:r>
            <a:r>
              <a:rPr lang="fr-FR" b="1" dirty="0"/>
              <a:t>VRS </a:t>
            </a:r>
            <a:r>
              <a:rPr lang="fr-FR" dirty="0"/>
              <a:t>en chambre individuelle </a:t>
            </a:r>
            <a:endParaRPr lang="fr-FR" dirty="0" smtClean="0"/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	</a:t>
            </a:r>
            <a:r>
              <a:rPr lang="fr-FR" dirty="0" smtClean="0">
                <a:sym typeface="Wingdings" panose="05000000000000000000" pitchFamily="2" charset="2"/>
              </a:rPr>
              <a:t>	 </a:t>
            </a:r>
            <a:r>
              <a:rPr lang="fr-FR" dirty="0">
                <a:solidFill>
                  <a:srgbClr val="00B0F0"/>
                </a:solidFill>
              </a:rPr>
              <a:t>Pathogène de type A </a:t>
            </a:r>
          </a:p>
          <a:p>
            <a:r>
              <a:rPr lang="fr-FR" dirty="0" smtClean="0"/>
              <a:t>Kiné </a:t>
            </a:r>
            <a:r>
              <a:rPr lang="fr-FR" dirty="0"/>
              <a:t>respiratoire avec crachats induits et le patient ne portera pas de </a:t>
            </a:r>
            <a:r>
              <a:rPr lang="fr-FR" dirty="0" smtClean="0"/>
              <a:t>masque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		 </a:t>
            </a:r>
            <a:r>
              <a:rPr lang="fr-FR" dirty="0">
                <a:solidFill>
                  <a:srgbClr val="00B0F0"/>
                </a:solidFill>
              </a:rPr>
              <a:t>Exposition forte </a:t>
            </a: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fr-FR" b="1" dirty="0" smtClean="0"/>
              <a:t>Précautions </a:t>
            </a:r>
            <a:br>
              <a:rPr lang="fr-FR" b="1" dirty="0" smtClean="0"/>
            </a:br>
            <a:r>
              <a:rPr lang="fr-FR" b="1" dirty="0" smtClean="0"/>
              <a:t>respiratoires </a:t>
            </a:r>
            <a:br>
              <a:rPr lang="fr-FR" b="1" dirty="0" smtClean="0"/>
            </a:br>
            <a:r>
              <a:rPr lang="fr-FR" b="1" dirty="0" smtClean="0"/>
              <a:t>	</a:t>
            </a:r>
            <a:r>
              <a:rPr lang="fr-FR" b="1" dirty="0" smtClean="0">
                <a:solidFill>
                  <a:srgbClr val="FFC000"/>
                </a:solidFill>
              </a:rPr>
              <a:t>renforcées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    	</a:t>
            </a:r>
            <a:br>
              <a:rPr lang="fr-FR" b="1" dirty="0" smtClean="0"/>
            </a:br>
            <a:r>
              <a:rPr lang="fr-FR" sz="3067" i="1" dirty="0" smtClean="0"/>
              <a:t>avec </a:t>
            </a:r>
            <a:r>
              <a:rPr lang="fr-FR" sz="3067" i="1" dirty="0"/>
              <a:t>port de masque FFP2 </a:t>
            </a:r>
            <a:endParaRPr lang="fr-FR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10992544" y="5405735"/>
            <a:ext cx="436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</a:rPr>
              <a:t>X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266" y="2722192"/>
            <a:ext cx="972136" cy="972136"/>
          </a:xfrm>
          <a:prstGeom prst="rect">
            <a:avLst/>
          </a:prstGeom>
        </p:spPr>
      </p:pic>
      <p:pic>
        <p:nvPicPr>
          <p:cNvPr id="11" name="Picture 6" descr="V Lettre Alphabet - Image gratuite sur Pixabay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51" y="857324"/>
            <a:ext cx="992920" cy="106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0" y="2026186"/>
            <a:ext cx="841273" cy="84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88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921" y="4480105"/>
            <a:ext cx="7030376" cy="216686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36186" y="45922"/>
            <a:ext cx="10515600" cy="1325563"/>
          </a:xfrm>
        </p:spPr>
        <p:txBody>
          <a:bodyPr/>
          <a:lstStyle/>
          <a:p>
            <a:r>
              <a:rPr lang="fr-FR" dirty="0" smtClean="0"/>
              <a:t>Exemple 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36185" y="1508788"/>
            <a:ext cx="10661923" cy="4858673"/>
          </a:xfrm>
        </p:spPr>
        <p:txBody>
          <a:bodyPr>
            <a:normAutofit fontScale="70000" lnSpcReduction="20000"/>
          </a:bodyPr>
          <a:lstStyle/>
          <a:p>
            <a:r>
              <a:rPr lang="fr-FR" dirty="0"/>
              <a:t>Service de réanimation avec ventilation conforme </a:t>
            </a:r>
            <a:endParaRPr lang="fr-FR" dirty="0" smtClean="0"/>
          </a:p>
          <a:p>
            <a:pPr marL="0" indent="0">
              <a:buNone/>
            </a:pPr>
            <a:r>
              <a:rPr lang="fr-FR" b="1" dirty="0" smtClean="0">
                <a:sym typeface="Wingdings" panose="05000000000000000000" pitchFamily="2" charset="2"/>
              </a:rPr>
              <a:t>		 </a:t>
            </a:r>
            <a:r>
              <a:rPr lang="fr-FR" dirty="0">
                <a:solidFill>
                  <a:srgbClr val="00B0F0"/>
                </a:solidFill>
              </a:rPr>
              <a:t>Matrice n°1 </a:t>
            </a:r>
          </a:p>
          <a:p>
            <a:r>
              <a:rPr lang="fr-FR" dirty="0" smtClean="0"/>
              <a:t>Patient </a:t>
            </a:r>
            <a:r>
              <a:rPr lang="fr-FR" dirty="0"/>
              <a:t>de 25 ans atteint de </a:t>
            </a:r>
            <a:r>
              <a:rPr lang="fr-FR" b="1" dirty="0"/>
              <a:t>tuberculose pleurale XDR</a:t>
            </a:r>
            <a:r>
              <a:rPr lang="fr-FR" dirty="0"/>
              <a:t>, ne porte pas de masque mais est </a:t>
            </a:r>
            <a:r>
              <a:rPr lang="fr-FR" dirty="0" smtClean="0"/>
              <a:t>intubé/ventilé </a:t>
            </a:r>
            <a:r>
              <a:rPr lang="fr-FR" dirty="0"/>
              <a:t>en système clos 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		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>
                <a:solidFill>
                  <a:srgbClr val="00B0F0"/>
                </a:solidFill>
              </a:rPr>
              <a:t>Pathogène </a:t>
            </a:r>
            <a:r>
              <a:rPr lang="fr-FR" dirty="0">
                <a:solidFill>
                  <a:srgbClr val="00B0F0"/>
                </a:solidFill>
              </a:rPr>
              <a:t>de type C </a:t>
            </a:r>
            <a:endParaRPr lang="fr-FR" dirty="0" smtClean="0">
              <a:solidFill>
                <a:srgbClr val="00B0F0"/>
              </a:solidFill>
            </a:endParaRPr>
          </a:p>
          <a:p>
            <a:r>
              <a:rPr lang="fr-FR" dirty="0" smtClean="0"/>
              <a:t>Réfection </a:t>
            </a:r>
            <a:r>
              <a:rPr lang="fr-FR" dirty="0"/>
              <a:t>de lit 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		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>
                <a:solidFill>
                  <a:srgbClr val="00B0F0"/>
                </a:solidFill>
              </a:rPr>
              <a:t>Exposition </a:t>
            </a:r>
            <a:r>
              <a:rPr lang="fr-FR" dirty="0">
                <a:solidFill>
                  <a:srgbClr val="00B0F0"/>
                </a:solidFill>
              </a:rPr>
              <a:t>faible </a:t>
            </a:r>
            <a:endParaRPr lang="fr-FR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fr-FR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b="1" dirty="0" smtClean="0"/>
              <a:t>	Précautions </a:t>
            </a:r>
            <a:br>
              <a:rPr lang="fr-FR" b="1" dirty="0" smtClean="0"/>
            </a:br>
            <a:r>
              <a:rPr lang="fr-FR" b="1" dirty="0" smtClean="0"/>
              <a:t>	respiratoires </a:t>
            </a:r>
            <a:br>
              <a:rPr lang="fr-FR" b="1" dirty="0" smtClean="0"/>
            </a:br>
            <a:r>
              <a:rPr lang="fr-FR" b="1" dirty="0" smtClean="0"/>
              <a:t>	</a:t>
            </a:r>
            <a:r>
              <a:rPr lang="fr-FR" b="1" dirty="0" smtClean="0">
                <a:solidFill>
                  <a:srgbClr val="C00000"/>
                </a:solidFill>
              </a:rPr>
              <a:t>maximales</a:t>
            </a:r>
            <a:r>
              <a:rPr lang="fr-FR" b="1" dirty="0"/>
              <a:t>, </a:t>
            </a:r>
            <a:endParaRPr lang="fr-FR" b="1" dirty="0" smtClean="0"/>
          </a:p>
          <a:p>
            <a:pPr marL="533387" lvl="1" indent="0">
              <a:lnSpc>
                <a:spcPct val="120000"/>
              </a:lnSpc>
              <a:spcBef>
                <a:spcPts val="0"/>
              </a:spcBef>
              <a:buNone/>
            </a:pPr>
            <a:endParaRPr lang="fr-FR" i="1" dirty="0" smtClean="0"/>
          </a:p>
          <a:p>
            <a:pPr marL="533387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i="1" dirty="0" smtClean="0"/>
              <a:t>avec </a:t>
            </a:r>
            <a:r>
              <a:rPr lang="fr-FR" i="1" dirty="0"/>
              <a:t>port de masque FFP2 </a:t>
            </a:r>
            <a:endParaRPr lang="fr-FR" i="1" dirty="0" smtClean="0"/>
          </a:p>
          <a:p>
            <a:pPr marL="533387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i="1" dirty="0" smtClean="0"/>
              <a:t>et </a:t>
            </a:r>
            <a:r>
              <a:rPr lang="fr-FR" i="1" dirty="0"/>
              <a:t>système de </a:t>
            </a:r>
            <a:r>
              <a:rPr lang="fr-FR" i="1" dirty="0" smtClean="0"/>
              <a:t>traitement </a:t>
            </a:r>
            <a:r>
              <a:rPr lang="fr-FR" i="1" dirty="0"/>
              <a:t>d’air palliatif </a:t>
            </a:r>
            <a:endParaRPr lang="fr-FR" i="1" dirty="0" smtClean="0"/>
          </a:p>
          <a:p>
            <a:pPr marL="533387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i="1" dirty="0" smtClean="0"/>
              <a:t>si </a:t>
            </a:r>
            <a:r>
              <a:rPr lang="fr-FR" i="1" dirty="0"/>
              <a:t>chambre non en </a:t>
            </a:r>
            <a:r>
              <a:rPr lang="fr-FR" i="1" dirty="0" smtClean="0"/>
              <a:t>dépression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796608" y="6117299"/>
            <a:ext cx="507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</a:rPr>
              <a:t>X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266" y="2722192"/>
            <a:ext cx="972136" cy="972136"/>
          </a:xfrm>
          <a:prstGeom prst="rect">
            <a:avLst/>
          </a:prstGeom>
        </p:spPr>
      </p:pic>
      <p:pic>
        <p:nvPicPr>
          <p:cNvPr id="11" name="Picture 6" descr="V Lettre Alphabet - Image gratuite sur Pixabay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51" y="857324"/>
            <a:ext cx="992920" cy="106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0" y="1998476"/>
            <a:ext cx="841273" cy="84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40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34987"/>
            <a:ext cx="972136" cy="972136"/>
          </a:xfrm>
          <a:prstGeom prst="rect">
            <a:avLst/>
          </a:prstGeom>
        </p:spPr>
      </p:pic>
      <p:pic>
        <p:nvPicPr>
          <p:cNvPr id="11" name="Picture 6" descr="V Lettre Alphabet - Image gratuite sur Pixabay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785" y="1180959"/>
            <a:ext cx="992920" cy="106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16" y="2294401"/>
            <a:ext cx="841273" cy="84127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797" y="4389107"/>
            <a:ext cx="7030376" cy="216686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796819"/>
            <a:ext cx="10800574" cy="4032448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Maternité avec ventilation conforme 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>
                <a:solidFill>
                  <a:srgbClr val="00B0F0"/>
                </a:solidFill>
              </a:rPr>
              <a:t>		</a:t>
            </a:r>
            <a:r>
              <a:rPr lang="fr-FR" sz="2667" dirty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fr-FR" sz="2667" dirty="0">
                <a:solidFill>
                  <a:srgbClr val="00B0F0"/>
                </a:solidFill>
              </a:rPr>
              <a:t>Matrice n°1 </a:t>
            </a:r>
            <a:endParaRPr lang="fr-FR" dirty="0" smtClean="0">
              <a:solidFill>
                <a:srgbClr val="00B0F0"/>
              </a:solidFill>
            </a:endParaRPr>
          </a:p>
          <a:p>
            <a:r>
              <a:rPr lang="fr-FR" dirty="0" smtClean="0"/>
              <a:t>Patiente </a:t>
            </a:r>
            <a:r>
              <a:rPr lang="fr-FR" dirty="0"/>
              <a:t>atteinte de </a:t>
            </a:r>
            <a:r>
              <a:rPr lang="fr-FR" b="1" dirty="0" smtClean="0"/>
              <a:t>coqueluche</a:t>
            </a:r>
            <a:r>
              <a:rPr lang="fr-FR" dirty="0"/>
              <a:t>, porte un masque à usage </a:t>
            </a:r>
            <a:r>
              <a:rPr lang="fr-FR" dirty="0" smtClean="0"/>
              <a:t>médical</a:t>
            </a:r>
          </a:p>
          <a:p>
            <a:pPr marL="533387" lvl="1" indent="0">
              <a:buNone/>
            </a:pPr>
            <a:r>
              <a:rPr lang="fr-FR" sz="2667" dirty="0">
                <a:solidFill>
                  <a:srgbClr val="00B0F0"/>
                </a:solidFill>
              </a:rPr>
              <a:t>		</a:t>
            </a:r>
            <a:r>
              <a:rPr lang="fr-FR" dirty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fr-FR" dirty="0">
                <a:solidFill>
                  <a:srgbClr val="00B0F0"/>
                </a:solidFill>
              </a:rPr>
              <a:t>Pathogène de type A </a:t>
            </a:r>
          </a:p>
          <a:p>
            <a:r>
              <a:rPr lang="fr-FR" dirty="0" smtClean="0"/>
              <a:t>Aide </a:t>
            </a:r>
            <a:r>
              <a:rPr lang="fr-FR" dirty="0"/>
              <a:t>à la mise au sein de son nouveau-né </a:t>
            </a:r>
            <a:endParaRPr lang="fr-FR" dirty="0" smtClean="0"/>
          </a:p>
          <a:p>
            <a:pPr marL="533387" lvl="1" indent="0">
              <a:buNone/>
            </a:pPr>
            <a:r>
              <a:rPr lang="fr-FR" dirty="0" smtClean="0">
                <a:solidFill>
                  <a:srgbClr val="00B0F0"/>
                </a:solidFill>
                <a:sym typeface="Wingdings" panose="05000000000000000000" pitchFamily="2" charset="2"/>
              </a:rPr>
              <a:t>		 </a:t>
            </a:r>
            <a:r>
              <a:rPr lang="fr-FR" dirty="0" smtClean="0">
                <a:solidFill>
                  <a:srgbClr val="00B0F0"/>
                </a:solidFill>
              </a:rPr>
              <a:t>Exposition </a:t>
            </a:r>
            <a:r>
              <a:rPr lang="fr-FR" dirty="0">
                <a:solidFill>
                  <a:srgbClr val="00B0F0"/>
                </a:solidFill>
              </a:rPr>
              <a:t>modérée </a:t>
            </a:r>
          </a:p>
          <a:p>
            <a:pPr marL="0" indent="0">
              <a:buNone/>
            </a:pPr>
            <a:r>
              <a:rPr lang="fr-FR" b="1" dirty="0" smtClean="0"/>
              <a:t>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b="1" dirty="0" smtClean="0"/>
              <a:t>	Précautions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b="1" dirty="0" smtClean="0"/>
              <a:t>	respiratoires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b="1" dirty="0" smtClean="0">
                <a:solidFill>
                  <a:srgbClr val="70AD47"/>
                </a:solidFill>
              </a:rPr>
              <a:t>	simples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496267" y="5157192"/>
            <a:ext cx="507637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733" b="1" dirty="0">
                <a:solidFill>
                  <a:schemeClr val="bg1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11486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6061" y="4762376"/>
            <a:ext cx="6576591" cy="202699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4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707816"/>
            <a:ext cx="10816809" cy="4608512"/>
          </a:xfrm>
        </p:spPr>
        <p:txBody>
          <a:bodyPr>
            <a:normAutofit/>
          </a:bodyPr>
          <a:lstStyle/>
          <a:p>
            <a:r>
              <a:rPr lang="fr-FR" dirty="0"/>
              <a:t>EHPAD avec ventilation non conforme, taux de vaccination du personnel soignant 9% 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B0F0"/>
                </a:solidFill>
              </a:rPr>
              <a:t>	</a:t>
            </a:r>
            <a:r>
              <a:rPr lang="fr-FR" sz="2667" dirty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fr-FR" sz="2667" dirty="0">
                <a:solidFill>
                  <a:srgbClr val="00B0F0"/>
                </a:solidFill>
              </a:rPr>
              <a:t>Matrice n°2 </a:t>
            </a:r>
            <a:endParaRPr lang="fr-FR" dirty="0" smtClean="0">
              <a:solidFill>
                <a:srgbClr val="00B0F0"/>
              </a:solidFill>
            </a:endParaRPr>
          </a:p>
          <a:p>
            <a:r>
              <a:rPr lang="fr-FR" dirty="0"/>
              <a:t>Résident atteint de </a:t>
            </a:r>
            <a:r>
              <a:rPr lang="fr-FR" b="1" dirty="0" smtClean="0"/>
              <a:t>grippe</a:t>
            </a:r>
            <a:r>
              <a:rPr lang="fr-FR" dirty="0"/>
              <a:t>, port du masque très difficile/incomplet chez les résidents </a:t>
            </a:r>
            <a:r>
              <a:rPr lang="fr-FR" sz="2667" dirty="0">
                <a:solidFill>
                  <a:srgbClr val="00B0F0"/>
                </a:solidFill>
              </a:rPr>
              <a:t>	</a:t>
            </a:r>
            <a:r>
              <a:rPr lang="fr-FR" dirty="0">
                <a:solidFill>
                  <a:srgbClr val="00B0F0"/>
                </a:solidFill>
                <a:sym typeface="Wingdings" panose="05000000000000000000" pitchFamily="2" charset="2"/>
              </a:rPr>
              <a:t></a:t>
            </a:r>
            <a:r>
              <a:rPr lang="fr-FR" dirty="0" smtClean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fr-FR" dirty="0">
                <a:solidFill>
                  <a:srgbClr val="00B0F0"/>
                </a:solidFill>
              </a:rPr>
              <a:t>Pathogène de type A </a:t>
            </a:r>
          </a:p>
          <a:p>
            <a:r>
              <a:rPr lang="fr-FR" dirty="0" smtClean="0"/>
              <a:t>Aide au repas</a:t>
            </a:r>
          </a:p>
          <a:p>
            <a:pPr marL="533387" lvl="1" indent="0">
              <a:buNone/>
            </a:pPr>
            <a:r>
              <a:rPr lang="fr-FR" dirty="0" smtClean="0">
                <a:solidFill>
                  <a:srgbClr val="00B0F0"/>
                </a:solidFill>
                <a:sym typeface="Wingdings" panose="05000000000000000000" pitchFamily="2" charset="2"/>
              </a:rPr>
              <a:t>		 </a:t>
            </a:r>
            <a:r>
              <a:rPr lang="fr-FR" dirty="0" smtClean="0">
                <a:solidFill>
                  <a:srgbClr val="00B0F0"/>
                </a:solidFill>
              </a:rPr>
              <a:t>Exposition </a:t>
            </a:r>
            <a:r>
              <a:rPr lang="fr-FR" dirty="0">
                <a:solidFill>
                  <a:srgbClr val="00B0F0"/>
                </a:solidFill>
              </a:rPr>
              <a:t>modérée </a:t>
            </a:r>
            <a:endParaRPr lang="fr-FR" dirty="0" smtClean="0">
              <a:solidFill>
                <a:srgbClr val="00B0F0"/>
              </a:solidFill>
            </a:endParaRPr>
          </a:p>
          <a:p>
            <a:pPr marL="533387" lvl="1" indent="0">
              <a:buNone/>
            </a:pPr>
            <a:endParaRPr lang="fr-FR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fr-FR" b="1" dirty="0" smtClean="0"/>
              <a:t>   	</a:t>
            </a:r>
            <a:r>
              <a:rPr lang="fr-FR" b="1" dirty="0"/>
              <a:t>Précautions </a:t>
            </a:r>
            <a:br>
              <a:rPr lang="fr-FR" b="1" dirty="0"/>
            </a:br>
            <a:r>
              <a:rPr lang="fr-FR" b="1" dirty="0"/>
              <a:t>	respiratoires </a:t>
            </a:r>
            <a:br>
              <a:rPr lang="fr-FR" b="1" dirty="0"/>
            </a:br>
            <a:r>
              <a:rPr lang="fr-FR" b="1" dirty="0"/>
              <a:t>	</a:t>
            </a:r>
            <a:r>
              <a:rPr lang="fr-FR" b="1" dirty="0">
                <a:solidFill>
                  <a:srgbClr val="FFC000"/>
                </a:solidFill>
              </a:rPr>
              <a:t>renforcées</a:t>
            </a:r>
            <a:r>
              <a:rPr lang="fr-FR" b="1" dirty="0">
                <a:solidFill>
                  <a:srgbClr val="C00000"/>
                </a:solidFill>
              </a:rPr>
              <a:t>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648395" y="5501746"/>
            <a:ext cx="507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</a:rPr>
              <a:t>X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266" y="3511906"/>
            <a:ext cx="972136" cy="972136"/>
          </a:xfrm>
          <a:prstGeom prst="rect">
            <a:avLst/>
          </a:prstGeom>
        </p:spPr>
      </p:pic>
      <p:pic>
        <p:nvPicPr>
          <p:cNvPr id="12" name="Picture 6" descr="V Lettre Alphabet - Image gratuite sur Pixabay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51" y="1259111"/>
            <a:ext cx="992920" cy="106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0" y="2594225"/>
            <a:ext cx="841273" cy="84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9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5163" y="1480085"/>
            <a:ext cx="4275359" cy="244956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094906">
            <a:off x="4844184" y="3451370"/>
            <a:ext cx="830665" cy="83066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433" y="248039"/>
            <a:ext cx="3616804" cy="81909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fr-FR" sz="3733" dirty="0">
                <a:latin typeface="+mn-lt"/>
              </a:rPr>
              <a:t>Principaux modes</a:t>
            </a:r>
            <a:br>
              <a:rPr lang="fr-FR" sz="3733" dirty="0">
                <a:latin typeface="+mn-lt"/>
              </a:rPr>
            </a:br>
            <a:r>
              <a:rPr lang="fr-FR" sz="3733" dirty="0">
                <a:latin typeface="+mn-lt"/>
              </a:rPr>
              <a:t>de transmission</a:t>
            </a: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4" t="12605" r="18901" b="28609"/>
          <a:stretch/>
        </p:blipFill>
        <p:spPr>
          <a:xfrm>
            <a:off x="5926228" y="5226197"/>
            <a:ext cx="1432560" cy="125984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77" t="8967" r="22969" b="11980"/>
          <a:stretch/>
        </p:blipFill>
        <p:spPr>
          <a:xfrm rot="20166264">
            <a:off x="5388959" y="5128851"/>
            <a:ext cx="554595" cy="850415"/>
          </a:xfrm>
          <a:prstGeom prst="rect">
            <a:avLst/>
          </a:prstGeom>
        </p:spPr>
      </p:pic>
      <p:sp>
        <p:nvSpPr>
          <p:cNvPr id="40" name="Virage 39"/>
          <p:cNvSpPr/>
          <p:nvPr/>
        </p:nvSpPr>
        <p:spPr>
          <a:xfrm flipV="1">
            <a:off x="4854681" y="4256416"/>
            <a:ext cx="729659" cy="838181"/>
          </a:xfrm>
          <a:prstGeom prst="bentArrow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1" name="Virage 40"/>
          <p:cNvSpPr/>
          <p:nvPr/>
        </p:nvSpPr>
        <p:spPr>
          <a:xfrm rot="16200000" flipV="1">
            <a:off x="7786000" y="5042339"/>
            <a:ext cx="1580360" cy="445248"/>
          </a:xfrm>
          <a:prstGeom prst="bentArrow">
            <a:avLst>
              <a:gd name="adj1" fmla="val 39324"/>
              <a:gd name="adj2" fmla="val 40060"/>
              <a:gd name="adj3" fmla="val 50000"/>
              <a:gd name="adj4" fmla="val 4375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4425867" y="1383391"/>
            <a:ext cx="567784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33" b="1" dirty="0">
                <a:solidFill>
                  <a:srgbClr val="5DC2C7"/>
                </a:solidFill>
              </a:rPr>
              <a:t>&gt; 5 µ </a:t>
            </a:r>
          </a:p>
        </p:txBody>
      </p:sp>
      <p:sp>
        <p:nvSpPr>
          <p:cNvPr id="44" name="Flèche droite 43"/>
          <p:cNvSpPr/>
          <p:nvPr/>
        </p:nvSpPr>
        <p:spPr>
          <a:xfrm rot="5400000">
            <a:off x="5330051" y="2982273"/>
            <a:ext cx="614464" cy="337307"/>
          </a:xfrm>
          <a:prstGeom prst="rightArrow">
            <a:avLst/>
          </a:prstGeom>
          <a:noFill/>
          <a:ln w="38100">
            <a:solidFill>
              <a:srgbClr val="5DC2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Virage 44"/>
          <p:cNvSpPr/>
          <p:nvPr/>
        </p:nvSpPr>
        <p:spPr>
          <a:xfrm flipV="1">
            <a:off x="4311149" y="2873900"/>
            <a:ext cx="993428" cy="3218955"/>
          </a:xfrm>
          <a:prstGeom prst="bentArrow">
            <a:avLst>
              <a:gd name="adj1" fmla="val 19477"/>
              <a:gd name="adj2" fmla="val 18864"/>
              <a:gd name="adj3" fmla="val 22954"/>
              <a:gd name="adj4" fmla="val 33523"/>
            </a:avLst>
          </a:prstGeom>
          <a:noFill/>
          <a:ln w="38100">
            <a:solidFill>
              <a:srgbClr val="5DC2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5703395" y="6454497"/>
            <a:ext cx="1874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5B9BD5"/>
                </a:solidFill>
              </a:rPr>
              <a:t>Contact indirect</a:t>
            </a: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28" r="11488"/>
          <a:stretch/>
        </p:blipFill>
        <p:spPr>
          <a:xfrm>
            <a:off x="5970146" y="4745449"/>
            <a:ext cx="447041" cy="615047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880" t="10759" r="25238" b="11019"/>
          <a:stretch/>
        </p:blipFill>
        <p:spPr>
          <a:xfrm>
            <a:off x="7511458" y="5420552"/>
            <a:ext cx="635679" cy="1038485"/>
          </a:xfrm>
          <a:prstGeom prst="rect">
            <a:avLst/>
          </a:prstGeom>
        </p:spPr>
      </p:pic>
      <p:grpSp>
        <p:nvGrpSpPr>
          <p:cNvPr id="11" name="Groupe 10"/>
          <p:cNvGrpSpPr/>
          <p:nvPr/>
        </p:nvGrpSpPr>
        <p:grpSpPr>
          <a:xfrm>
            <a:off x="2879323" y="1761501"/>
            <a:ext cx="1274796" cy="2525931"/>
            <a:chOff x="700308" y="1681715"/>
            <a:chExt cx="1274796" cy="2525931"/>
          </a:xfrm>
        </p:grpSpPr>
        <p:pic>
          <p:nvPicPr>
            <p:cNvPr id="38" name="Image 37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3643" r="25371"/>
            <a:stretch/>
          </p:blipFill>
          <p:spPr>
            <a:xfrm>
              <a:off x="700308" y="1681715"/>
              <a:ext cx="1274796" cy="2525931"/>
            </a:xfrm>
            <a:prstGeom prst="rect">
              <a:avLst/>
            </a:prstGeom>
          </p:spPr>
        </p:pic>
        <p:sp>
          <p:nvSpPr>
            <p:cNvPr id="4" name="Ellipse 3"/>
            <p:cNvSpPr/>
            <p:nvPr/>
          </p:nvSpPr>
          <p:spPr>
            <a:xfrm>
              <a:off x="1527712" y="2040103"/>
              <a:ext cx="172549" cy="1109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7933687" y="1757859"/>
            <a:ext cx="1358591" cy="2554740"/>
            <a:chOff x="5887090" y="1454324"/>
            <a:chExt cx="1358590" cy="2554740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745" r="21531"/>
            <a:stretch/>
          </p:blipFill>
          <p:spPr>
            <a:xfrm>
              <a:off x="5887090" y="1454324"/>
              <a:ext cx="1358590" cy="2554740"/>
            </a:xfrm>
            <a:prstGeom prst="rect">
              <a:avLst/>
            </a:prstGeom>
          </p:spPr>
        </p:pic>
        <p:sp>
          <p:nvSpPr>
            <p:cNvPr id="50" name="Ellipse 49"/>
            <p:cNvSpPr/>
            <p:nvPr/>
          </p:nvSpPr>
          <p:spPr>
            <a:xfrm>
              <a:off x="6203344" y="1802359"/>
              <a:ext cx="172549" cy="1109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52" name="Image 51"/>
          <p:cNvPicPr>
            <a:picLocks noChangeAspect="1"/>
          </p:cNvPicPr>
          <p:nvPr/>
        </p:nvPicPr>
        <p:blipFill rotWithShape="1">
          <a:blip r:embed="rId3"/>
          <a:srcRect l="88384" r="-647" b="61815"/>
          <a:stretch/>
        </p:blipFill>
        <p:spPr>
          <a:xfrm>
            <a:off x="7747013" y="1427046"/>
            <a:ext cx="524256" cy="935375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/>
        </p:nvPicPr>
        <p:blipFill rotWithShape="1">
          <a:blip r:embed="rId3"/>
          <a:srcRect l="-18" t="19272" r="90892" b="62810"/>
          <a:stretch/>
        </p:blipFill>
        <p:spPr>
          <a:xfrm>
            <a:off x="3830597" y="1940132"/>
            <a:ext cx="390144" cy="438912"/>
          </a:xfrm>
          <a:prstGeom prst="rect">
            <a:avLst/>
          </a:prstGeom>
        </p:spPr>
      </p:pic>
      <p:sp>
        <p:nvSpPr>
          <p:cNvPr id="37" name="Flèche droite 36"/>
          <p:cNvSpPr/>
          <p:nvPr/>
        </p:nvSpPr>
        <p:spPr>
          <a:xfrm>
            <a:off x="5703396" y="3816379"/>
            <a:ext cx="2427651" cy="35119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/>
          <p:cNvSpPr txBox="1"/>
          <p:nvPr/>
        </p:nvSpPr>
        <p:spPr>
          <a:xfrm>
            <a:off x="5599902" y="4074675"/>
            <a:ext cx="16741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Contact direct</a:t>
            </a:r>
          </a:p>
        </p:txBody>
      </p:sp>
      <p:sp>
        <p:nvSpPr>
          <p:cNvPr id="55" name="Flèche droite 54"/>
          <p:cNvSpPr/>
          <p:nvPr/>
        </p:nvSpPr>
        <p:spPr>
          <a:xfrm rot="19289961">
            <a:off x="7470904" y="3303729"/>
            <a:ext cx="486945" cy="3600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 droite 31"/>
          <p:cNvSpPr/>
          <p:nvPr/>
        </p:nvSpPr>
        <p:spPr>
          <a:xfrm>
            <a:off x="5522663" y="1934184"/>
            <a:ext cx="2633475" cy="360000"/>
          </a:xfrm>
          <a:prstGeom prst="rightArrow">
            <a:avLst/>
          </a:prstGeom>
          <a:solidFill>
            <a:srgbClr val="5DC2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7896274" y="1308423"/>
            <a:ext cx="567784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z="1333" b="1" dirty="0">
                <a:solidFill>
                  <a:srgbClr val="5DC2C7"/>
                </a:solidFill>
              </a:rPr>
              <a:t>&lt; 5 µ </a:t>
            </a: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839" y="4768232"/>
            <a:ext cx="699491" cy="699491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2094588" y="3406674"/>
            <a:ext cx="1064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Hôte </a:t>
            </a:r>
          </a:p>
          <a:p>
            <a:pPr algn="ctr"/>
            <a:r>
              <a:rPr lang="fr-FR" dirty="0"/>
              <a:t>émetteur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9159849" y="3396369"/>
            <a:ext cx="1103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Hôte </a:t>
            </a:r>
          </a:p>
          <a:p>
            <a:pPr algn="ctr"/>
            <a:r>
              <a:rPr lang="fr-FR" dirty="0"/>
              <a:t>récepteur</a:t>
            </a:r>
          </a:p>
        </p:txBody>
      </p:sp>
      <p:sp>
        <p:nvSpPr>
          <p:cNvPr id="36" name="Ellipse 35"/>
          <p:cNvSpPr/>
          <p:nvPr/>
        </p:nvSpPr>
        <p:spPr>
          <a:xfrm>
            <a:off x="4330824" y="258680"/>
            <a:ext cx="912000" cy="912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333" b="1" dirty="0"/>
              <a:t>G</a:t>
            </a:r>
            <a:endParaRPr lang="fr-FR" sz="2400" dirty="0"/>
          </a:p>
        </p:txBody>
      </p:sp>
      <p:sp>
        <p:nvSpPr>
          <p:cNvPr id="39" name="Ellipse 38"/>
          <p:cNvSpPr/>
          <p:nvPr/>
        </p:nvSpPr>
        <p:spPr>
          <a:xfrm>
            <a:off x="7714375" y="248039"/>
            <a:ext cx="912000" cy="912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333" b="1" dirty="0"/>
              <a:t>A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4218154" y="1150191"/>
            <a:ext cx="982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chemeClr val="accent6"/>
                </a:solidFill>
              </a:rPr>
              <a:t>Gouttelettes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7978420" y="1128125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chemeClr val="accent6"/>
                </a:solidFill>
              </a:rPr>
              <a:t>Air</a:t>
            </a:r>
            <a:endParaRPr lang="fr-FR" sz="1200" dirty="0">
              <a:solidFill>
                <a:schemeClr val="accent6"/>
              </a:solidFill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9064789" y="4560584"/>
            <a:ext cx="912000" cy="912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333" b="1" dirty="0"/>
              <a:t>C</a:t>
            </a:r>
            <a:endParaRPr lang="fr-FR" sz="2400" dirty="0"/>
          </a:p>
        </p:txBody>
      </p:sp>
      <p:sp>
        <p:nvSpPr>
          <p:cNvPr id="56" name="ZoneTexte 55"/>
          <p:cNvSpPr txBox="1"/>
          <p:nvPr/>
        </p:nvSpPr>
        <p:spPr>
          <a:xfrm>
            <a:off x="9202079" y="5449478"/>
            <a:ext cx="6755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chemeClr val="accent6"/>
                </a:solidFill>
              </a:rPr>
              <a:t>Contact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10242775" y="4083784"/>
            <a:ext cx="2062800" cy="2517552"/>
            <a:chOff x="1180558" y="3305703"/>
            <a:chExt cx="1291033" cy="1549642"/>
          </a:xfrm>
        </p:grpSpPr>
        <p:pic>
          <p:nvPicPr>
            <p:cNvPr id="61" name="Image 60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0558" y="3305703"/>
              <a:ext cx="1096558" cy="154964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2" name="ZoneTexte 61"/>
            <p:cNvSpPr txBox="1"/>
            <p:nvPr/>
          </p:nvSpPr>
          <p:spPr>
            <a:xfrm>
              <a:off x="1806110" y="4547568"/>
              <a:ext cx="665481" cy="233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67" dirty="0">
                  <a:solidFill>
                    <a:schemeClr val="bg1"/>
                  </a:solidFill>
                </a:rPr>
                <a:t>2009</a:t>
              </a:r>
            </a:p>
          </p:txBody>
        </p:sp>
      </p:grpSp>
      <p:pic>
        <p:nvPicPr>
          <p:cNvPr id="13" name="Image 1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05" y="2873901"/>
            <a:ext cx="1576575" cy="207739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3" name="ZoneTexte 62"/>
          <p:cNvSpPr txBox="1"/>
          <p:nvPr/>
        </p:nvSpPr>
        <p:spPr>
          <a:xfrm>
            <a:off x="1091692" y="4386516"/>
            <a:ext cx="98359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67" dirty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512447" y="5786805"/>
            <a:ext cx="2587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8FB73E"/>
                </a:solidFill>
              </a:rPr>
              <a:t>Précautions standard</a:t>
            </a:r>
          </a:p>
          <a:p>
            <a:pPr algn="ctr"/>
            <a:r>
              <a:rPr lang="fr-FR" sz="1200" dirty="0"/>
              <a:t>dont HDM, EPI, Hygiène respiratoire</a:t>
            </a:r>
          </a:p>
        </p:txBody>
      </p:sp>
      <p:sp>
        <p:nvSpPr>
          <p:cNvPr id="60" name="Ellipse 59"/>
          <p:cNvSpPr/>
          <p:nvPr/>
        </p:nvSpPr>
        <p:spPr>
          <a:xfrm>
            <a:off x="1248302" y="4804793"/>
            <a:ext cx="979652" cy="964552"/>
          </a:xfrm>
          <a:prstGeom prst="ellipse">
            <a:avLst/>
          </a:prstGeom>
          <a:solidFill>
            <a:srgbClr val="8FB73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PS</a:t>
            </a:r>
            <a:endParaRPr lang="fr-FR" sz="667" dirty="0"/>
          </a:p>
        </p:txBody>
      </p:sp>
      <p:pic>
        <p:nvPicPr>
          <p:cNvPr id="65" name="Espace réservé du contenu 3">
            <a:extLst>
              <a:ext uri="{FF2B5EF4-FFF2-40B4-BE49-F238E27FC236}">
                <a16:creationId xmlns:a16="http://schemas.microsoft.com/office/drawing/2014/main" id="{EEAA04AC-7C03-4FE7-A864-DF128D4C47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9993" y="372913"/>
            <a:ext cx="1722683" cy="245539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6" name="ZoneTexte 65"/>
          <p:cNvSpPr txBox="1"/>
          <p:nvPr/>
        </p:nvSpPr>
        <p:spPr>
          <a:xfrm>
            <a:off x="11092858" y="2168977"/>
            <a:ext cx="67197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67" dirty="0">
                <a:solidFill>
                  <a:schemeClr val="bg1"/>
                </a:solidFill>
              </a:rPr>
              <a:t>2013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288900" y="6336467"/>
            <a:ext cx="2337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Remerciement </a:t>
            </a:r>
            <a:r>
              <a:rPr lang="fr-FR" dirty="0" err="1" smtClean="0"/>
              <a:t>A.Savey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758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V Lettre Alphabet - Image gratuite sur Pixabay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341" y="1106709"/>
            <a:ext cx="992920" cy="106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3587" y="4773150"/>
            <a:ext cx="6576591" cy="202699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5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04797"/>
            <a:ext cx="10784330" cy="4608512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Service </a:t>
            </a:r>
            <a:r>
              <a:rPr lang="fr-FR" dirty="0"/>
              <a:t>de pédiatrie avec ventilation non conforme 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>
                <a:solidFill>
                  <a:srgbClr val="00B0F0"/>
                </a:solidFill>
                <a:sym typeface="Wingdings" panose="05000000000000000000" pitchFamily="2" charset="2"/>
              </a:rPr>
              <a:t>		 </a:t>
            </a:r>
            <a:r>
              <a:rPr lang="fr-FR" dirty="0">
                <a:solidFill>
                  <a:srgbClr val="00B0F0"/>
                </a:solidFill>
              </a:rPr>
              <a:t>Matrice n°2 </a:t>
            </a:r>
          </a:p>
          <a:p>
            <a:r>
              <a:rPr lang="fr-FR" dirty="0" smtClean="0"/>
              <a:t>Patient </a:t>
            </a:r>
            <a:r>
              <a:rPr lang="fr-FR" dirty="0"/>
              <a:t>atteint de </a:t>
            </a:r>
            <a:r>
              <a:rPr lang="fr-FR" b="1" dirty="0" smtClean="0"/>
              <a:t>méningite </a:t>
            </a:r>
            <a:r>
              <a:rPr lang="fr-FR" b="1" dirty="0"/>
              <a:t>bactérienne à </a:t>
            </a:r>
            <a:r>
              <a:rPr lang="fr-FR" b="1" dirty="0" smtClean="0"/>
              <a:t>méningocoque</a:t>
            </a:r>
            <a:r>
              <a:rPr lang="fr-FR" dirty="0"/>
              <a:t>,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port </a:t>
            </a:r>
            <a:r>
              <a:rPr lang="fr-FR" dirty="0"/>
              <a:t>du masque possible par le </a:t>
            </a:r>
            <a:r>
              <a:rPr lang="fr-FR" dirty="0" smtClean="0"/>
              <a:t>patient 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00B0F0"/>
                </a:solidFill>
                <a:sym typeface="Wingdings" panose="05000000000000000000" pitchFamily="2" charset="2"/>
              </a:rPr>
              <a:t>		 </a:t>
            </a:r>
            <a:r>
              <a:rPr lang="fr-FR" dirty="0">
                <a:solidFill>
                  <a:srgbClr val="00B0F0"/>
                </a:solidFill>
              </a:rPr>
              <a:t>Pathogène de type A </a:t>
            </a:r>
          </a:p>
          <a:p>
            <a:r>
              <a:rPr lang="fr-FR" dirty="0" smtClean="0"/>
              <a:t>En </a:t>
            </a:r>
            <a:r>
              <a:rPr lang="fr-FR" dirty="0"/>
              <a:t>absence de soins (ASH) : pose de plateau repas </a:t>
            </a:r>
            <a:endParaRPr lang="fr-FR" dirty="0" smtClean="0"/>
          </a:p>
          <a:p>
            <a:pPr marL="533387" lvl="1" indent="0">
              <a:buNone/>
            </a:pPr>
            <a:r>
              <a:rPr lang="fr-FR" dirty="0" smtClean="0">
                <a:solidFill>
                  <a:srgbClr val="00B0F0"/>
                </a:solidFill>
                <a:sym typeface="Wingdings" panose="05000000000000000000" pitchFamily="2" charset="2"/>
              </a:rPr>
              <a:t>		</a:t>
            </a:r>
            <a:r>
              <a:rPr lang="fr-FR" sz="3067" dirty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fr-FR" sz="3067" dirty="0">
                <a:solidFill>
                  <a:srgbClr val="00B0F0"/>
                </a:solidFill>
              </a:rPr>
              <a:t>Exposition faible </a:t>
            </a:r>
            <a:endParaRPr lang="fr-FR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fr-FR" b="1" dirty="0" smtClean="0"/>
              <a:t>   	Précautions </a:t>
            </a:r>
            <a:br>
              <a:rPr lang="fr-FR" b="1" dirty="0" smtClean="0"/>
            </a:br>
            <a:r>
              <a:rPr lang="fr-FR" b="1" dirty="0" smtClean="0"/>
              <a:t>	respiratoires </a:t>
            </a:r>
            <a:br>
              <a:rPr lang="fr-FR" b="1" dirty="0" smtClean="0"/>
            </a:br>
            <a:r>
              <a:rPr lang="fr-FR" b="1" dirty="0" smtClean="0"/>
              <a:t>	</a:t>
            </a:r>
            <a:r>
              <a:rPr lang="fr-FR" b="1" dirty="0" smtClean="0">
                <a:solidFill>
                  <a:srgbClr val="70AD47"/>
                </a:solidFill>
              </a:rPr>
              <a:t>simples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112224" y="5624857"/>
            <a:ext cx="507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X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266" y="3456486"/>
            <a:ext cx="972136" cy="97213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0" y="2427975"/>
            <a:ext cx="841273" cy="84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10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re 1"/>
          <p:cNvSpPr>
            <a:spLocks noGrp="1"/>
          </p:cNvSpPr>
          <p:nvPr>
            <p:ph type="title"/>
          </p:nvPr>
        </p:nvSpPr>
        <p:spPr>
          <a:xfrm>
            <a:off x="1508760" y="139791"/>
            <a:ext cx="9141105" cy="1142040"/>
          </a:xfrm>
        </p:spPr>
        <p:txBody>
          <a:bodyPr>
            <a:normAutofit/>
          </a:bodyPr>
          <a:lstStyle/>
          <a:p>
            <a:pPr>
              <a:buSzTx/>
              <a:buFont typeface="Times New Roman" charset="0"/>
              <a:buNone/>
            </a:pPr>
            <a:r>
              <a:rPr lang="fr-FR" b="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Arial"/>
              </a:rPr>
              <a:t>Recommandations Tuberculose</a:t>
            </a:r>
            <a:endParaRPr b="0" dirty="0">
              <a:solidFill>
                <a:srgbClr val="1F497D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  <a:cs typeface="Arial"/>
            </a:endParaRPr>
          </a:p>
        </p:txBody>
      </p:sp>
      <p:sp>
        <p:nvSpPr>
          <p:cNvPr id="26627" name="Espace réservé du contenu 2"/>
          <p:cNvSpPr>
            <a:spLocks noGrp="1"/>
          </p:cNvSpPr>
          <p:nvPr>
            <p:ph idx="1"/>
          </p:nvPr>
        </p:nvSpPr>
        <p:spPr>
          <a:xfrm>
            <a:off x="484909" y="1049960"/>
            <a:ext cx="11357685" cy="4876799"/>
          </a:xfrm>
        </p:spPr>
        <p:txBody>
          <a:bodyPr>
            <a:normAutofit lnSpcReduction="10000"/>
          </a:bodyPr>
          <a:lstStyle/>
          <a:p>
            <a:pPr marL="457200" lvl="1" indent="0">
              <a:lnSpc>
                <a:spcPct val="120000"/>
              </a:lnSpc>
              <a:buNone/>
            </a:pPr>
            <a:r>
              <a:rPr lang="fr-FR" dirty="0" smtClean="0"/>
              <a:t>Formes </a:t>
            </a:r>
            <a:r>
              <a:rPr lang="fr-FR" dirty="0"/>
              <a:t>potentiellement transmissibles de tuberculose sont celles qui exposent les </a:t>
            </a:r>
            <a:r>
              <a:rPr lang="fr-FR" dirty="0" smtClean="0"/>
              <a:t>lésions </a:t>
            </a:r>
            <a:r>
              <a:rPr lang="fr-FR" dirty="0"/>
              <a:t>tuberculeuses à l’air : formes pulmonaire, </a:t>
            </a:r>
            <a:r>
              <a:rPr lang="fr-FR" dirty="0" err="1"/>
              <a:t>pleuro-pulmonaire</a:t>
            </a:r>
            <a:r>
              <a:rPr lang="fr-FR" dirty="0"/>
              <a:t>, ORL et bronchique</a:t>
            </a:r>
            <a:r>
              <a:rPr lang="fr-FR" dirty="0" smtClean="0"/>
              <a:t>.</a:t>
            </a:r>
          </a:p>
          <a:p>
            <a:r>
              <a:rPr lang="fr-FR" sz="2667" b="1" dirty="0">
                <a:solidFill>
                  <a:schemeClr val="accent1">
                    <a:lumMod val="50000"/>
                  </a:schemeClr>
                </a:solidFill>
              </a:rPr>
              <a:t>R23.</a:t>
            </a:r>
            <a:r>
              <a:rPr lang="fr-FR" sz="2667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667" u="sng" dirty="0"/>
              <a:t>Avant</a:t>
            </a:r>
            <a:r>
              <a:rPr lang="fr-FR" sz="2667" dirty="0"/>
              <a:t> toute documentation ou en attente des résultats des examens </a:t>
            </a:r>
            <a:r>
              <a:rPr lang="fr-FR" sz="2667" dirty="0">
                <a:solidFill>
                  <a:schemeClr val="accent1">
                    <a:lumMod val="50000"/>
                  </a:schemeClr>
                </a:solidFill>
              </a:rPr>
              <a:t>microbiologiques, s’il existe des arguments cliniques et/ou radiologiques </a:t>
            </a:r>
            <a:br>
              <a:rPr lang="fr-FR" sz="2667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2667" b="1" dirty="0">
                <a:solidFill>
                  <a:schemeClr val="accent1">
                    <a:lumMod val="50000"/>
                  </a:schemeClr>
                </a:solidFill>
              </a:rPr>
              <a:t>en faveur d’une tuberculose pulmonaire</a:t>
            </a:r>
            <a:r>
              <a:rPr lang="fr-FR" sz="2667" dirty="0"/>
              <a:t>, il est recommandé </a:t>
            </a:r>
            <a:br>
              <a:rPr lang="fr-FR" sz="2667" dirty="0"/>
            </a:br>
            <a:r>
              <a:rPr lang="fr-FR" sz="2667" dirty="0"/>
              <a:t>de mettre en place des </a:t>
            </a:r>
            <a:r>
              <a:rPr lang="fr-FR" sz="2667" b="1" dirty="0">
                <a:solidFill>
                  <a:schemeClr val="accent1">
                    <a:lumMod val="50000"/>
                  </a:schemeClr>
                </a:solidFill>
              </a:rPr>
              <a:t>PC-</a:t>
            </a:r>
            <a:r>
              <a:rPr lang="fr-FR" sz="2667" b="1" dirty="0" err="1">
                <a:solidFill>
                  <a:schemeClr val="accent1">
                    <a:lumMod val="50000"/>
                  </a:schemeClr>
                </a:solidFill>
              </a:rPr>
              <a:t>Resp</a:t>
            </a:r>
            <a:r>
              <a:rPr lang="fr-FR" sz="2667" b="1" dirty="0">
                <a:solidFill>
                  <a:schemeClr val="accent1">
                    <a:lumMod val="50000"/>
                  </a:schemeClr>
                </a:solidFill>
              </a:rPr>
              <a:t> renforcées</a:t>
            </a:r>
            <a:r>
              <a:rPr lang="fr-FR" sz="2667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fr-FR" sz="1467" dirty="0"/>
          </a:p>
          <a:p>
            <a:r>
              <a:rPr lang="fr-FR" sz="2667" b="1" dirty="0">
                <a:solidFill>
                  <a:schemeClr val="accent1">
                    <a:lumMod val="50000"/>
                  </a:schemeClr>
                </a:solidFill>
              </a:rPr>
              <a:t>R24.</a:t>
            </a:r>
            <a:r>
              <a:rPr lang="fr-FR" sz="2667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667" u="sng" dirty="0"/>
              <a:t>Après</a:t>
            </a:r>
            <a:r>
              <a:rPr lang="fr-FR" sz="2667" dirty="0"/>
              <a:t> le résultat des examens microbiologiques respiratoires, </a:t>
            </a:r>
            <a:br>
              <a:rPr lang="fr-FR" sz="2667" dirty="0"/>
            </a:br>
            <a:r>
              <a:rPr lang="fr-FR" sz="2667" dirty="0"/>
              <a:t>la mise en place des précautions complémentaires respiratoires renforcées se fait selon l’</a:t>
            </a:r>
            <a:r>
              <a:rPr lang="fr-FR" sz="2667" b="1" dirty="0">
                <a:solidFill>
                  <a:schemeClr val="accent1">
                    <a:lumMod val="50000"/>
                  </a:schemeClr>
                </a:solidFill>
              </a:rPr>
              <a:t>algorithme</a:t>
            </a:r>
            <a:r>
              <a:rPr lang="fr-FR" sz="2667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667" b="1" dirty="0">
                <a:solidFill>
                  <a:schemeClr val="accent1">
                    <a:lumMod val="50000"/>
                  </a:schemeClr>
                </a:solidFill>
              </a:rPr>
              <a:t>décisionnel</a:t>
            </a:r>
            <a:r>
              <a:rPr lang="fr-FR" sz="2667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667" dirty="0"/>
              <a:t>présenté ci-dessous, qui tient compte notamment des performances connues des test diagnostiques </a:t>
            </a:r>
            <a:br>
              <a:rPr lang="fr-FR" sz="2667" dirty="0"/>
            </a:br>
            <a:r>
              <a:rPr lang="fr-FR" sz="2667" dirty="0"/>
              <a:t>(sensibilité, spécificité, valeur prédictive positive, valeur prédictive négative) 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fr-FR" dirty="0"/>
          </a:p>
          <a:p>
            <a:pPr marL="457200" lvl="1" indent="0">
              <a:buNone/>
            </a:pPr>
            <a:endParaRPr lang="fr-FR" sz="900" dirty="0" smtClean="0"/>
          </a:p>
          <a:p>
            <a:pPr marL="457200" lvl="1" indent="0">
              <a:lnSpc>
                <a:spcPct val="120000"/>
              </a:lnSpc>
              <a:buNone/>
            </a:pPr>
            <a:endParaRPr lang="fr-FR" dirty="0" smtClean="0"/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6862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92" y="644892"/>
            <a:ext cx="7877908" cy="577633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355" y="2222614"/>
            <a:ext cx="3704463" cy="2206671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>
            <a:off x="8979877" y="3581400"/>
            <a:ext cx="19518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9630508" y="3997570"/>
            <a:ext cx="2280138" cy="586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85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Commentaires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2475" y="1316766"/>
            <a:ext cx="11324165" cy="4858673"/>
          </a:xfrm>
        </p:spPr>
        <p:txBody>
          <a:bodyPr>
            <a:noAutofit/>
          </a:bodyPr>
          <a:lstStyle/>
          <a:p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La sensibilité de l’examen microscopique (EM) est inférieure à celle de la PCR </a:t>
            </a:r>
            <a:br>
              <a:rPr lang="fr-FR" sz="2400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qui elle-même est inférieure à celle de la culture bactérienne. </a:t>
            </a:r>
            <a:br>
              <a:rPr lang="fr-FR" sz="2400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Alors que l’EM et la PCR présentent l’avantage de fournir des résultats immédiats, les résultats de la culture des BK nécessitent plusieurs semaines d’analyse et ne peuvent donc pas contribuer à la décision de mise en place des PC-</a:t>
            </a:r>
            <a:r>
              <a:rPr lang="fr-FR" sz="2400" i="1" dirty="0" err="1">
                <a:solidFill>
                  <a:schemeClr val="bg1">
                    <a:lumMod val="50000"/>
                  </a:schemeClr>
                </a:solidFill>
              </a:rPr>
              <a:t>Resp</a:t>
            </a:r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. Par ailleurs, alors que l’EM permet de détecter l’ensemble des bacilles </a:t>
            </a:r>
            <a:r>
              <a:rPr lang="fr-FR" sz="2400" i="1" dirty="0" err="1">
                <a:solidFill>
                  <a:schemeClr val="bg1">
                    <a:lumMod val="50000"/>
                  </a:schemeClr>
                </a:solidFill>
              </a:rPr>
              <a:t>acido</a:t>
            </a:r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fr-FR" sz="2400" i="1" dirty="0" err="1">
                <a:solidFill>
                  <a:schemeClr val="bg1">
                    <a:lumMod val="50000"/>
                  </a:schemeClr>
                </a:solidFill>
              </a:rPr>
              <a:t>alcoolo-résistants</a:t>
            </a:r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, la PCR est spécifique du groupe </a:t>
            </a:r>
            <a:r>
              <a:rPr lang="fr-FR" sz="2400" i="1" dirty="0" err="1">
                <a:solidFill>
                  <a:schemeClr val="bg1">
                    <a:lumMod val="50000"/>
                  </a:schemeClr>
                </a:solidFill>
              </a:rPr>
              <a:t>tuberculosis</a:t>
            </a:r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Une PCR négative alors que l’EM est positif doit donc faire suspecter une mycobactérie </a:t>
            </a:r>
            <a:r>
              <a:rPr lang="fr-FR" sz="2400" i="1" u="sng" dirty="0">
                <a:solidFill>
                  <a:schemeClr val="bg1">
                    <a:lumMod val="50000"/>
                  </a:schemeClr>
                </a:solidFill>
              </a:rPr>
              <a:t>non</a:t>
            </a:r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 tuberculeuse. Dans ce cas, seules les Précautions standard s’appliquent.</a:t>
            </a:r>
          </a:p>
          <a:p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Devant une </a:t>
            </a:r>
            <a:r>
              <a:rPr lang="fr-FR" sz="2400" i="1" u="sng" dirty="0">
                <a:solidFill>
                  <a:schemeClr val="bg1">
                    <a:lumMod val="50000"/>
                  </a:schemeClr>
                </a:solidFill>
              </a:rPr>
              <a:t>présomption</a:t>
            </a:r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 de tuberculose potentiellement contagieuse, les PC-</a:t>
            </a:r>
            <a:r>
              <a:rPr lang="fr-FR" sz="2400" i="1" dirty="0" err="1">
                <a:solidFill>
                  <a:schemeClr val="bg1">
                    <a:lumMod val="50000"/>
                  </a:schemeClr>
                </a:solidFill>
              </a:rPr>
              <a:t>Resp</a:t>
            </a:r>
            <a:r>
              <a:rPr lang="fr-FR" sz="2400" i="1" dirty="0">
                <a:solidFill>
                  <a:schemeClr val="bg1">
                    <a:lumMod val="50000"/>
                  </a:schemeClr>
                </a:solidFill>
              </a:rPr>
              <a:t>. doivent être mises en place sans attendre les résultats des analyses microbiologiques.</a:t>
            </a:r>
          </a:p>
        </p:txBody>
      </p:sp>
    </p:spTree>
    <p:extLst>
      <p:ext uri="{BB962C8B-B14F-4D97-AF65-F5344CB8AC3E}">
        <p14:creationId xmlns:p14="http://schemas.microsoft.com/office/powerpoint/2010/main" val="410110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re 1"/>
          <p:cNvSpPr>
            <a:spLocks noGrp="1"/>
          </p:cNvSpPr>
          <p:nvPr>
            <p:ph type="title"/>
          </p:nvPr>
        </p:nvSpPr>
        <p:spPr>
          <a:xfrm>
            <a:off x="1508760" y="139791"/>
            <a:ext cx="9141105" cy="1142040"/>
          </a:xfrm>
        </p:spPr>
        <p:txBody>
          <a:bodyPr>
            <a:normAutofit/>
          </a:bodyPr>
          <a:lstStyle/>
          <a:p>
            <a:pPr>
              <a:buSzTx/>
              <a:buFont typeface="Times New Roman" charset="0"/>
              <a:buNone/>
            </a:pPr>
            <a:r>
              <a:rPr lang="fr-FR" b="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Arial"/>
              </a:rPr>
              <a:t>Cas particuliers</a:t>
            </a:r>
            <a:endParaRPr b="0" dirty="0">
              <a:solidFill>
                <a:srgbClr val="1F497D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  <a:cs typeface="Arial"/>
            </a:endParaRPr>
          </a:p>
        </p:txBody>
      </p:sp>
      <p:sp>
        <p:nvSpPr>
          <p:cNvPr id="26627" name="Espace réservé du contenu 2"/>
          <p:cNvSpPr>
            <a:spLocks noGrp="1"/>
          </p:cNvSpPr>
          <p:nvPr>
            <p:ph idx="1"/>
          </p:nvPr>
        </p:nvSpPr>
        <p:spPr>
          <a:xfrm>
            <a:off x="949569" y="1061684"/>
            <a:ext cx="10893025" cy="4876799"/>
          </a:xfrm>
        </p:spPr>
        <p:txBody>
          <a:bodyPr>
            <a:normAutofit fontScale="92500" lnSpcReduction="20000"/>
          </a:bodyPr>
          <a:lstStyle/>
          <a:p>
            <a:pPr marL="400827" indent="-400827">
              <a:lnSpc>
                <a:spcPct val="120000"/>
              </a:lnSpc>
              <a:buFont typeface="Arial" charset="0"/>
              <a:buChar char="•"/>
            </a:pPr>
            <a:r>
              <a:rPr lang="fr-FR" dirty="0"/>
              <a:t>I</a:t>
            </a:r>
            <a:r>
              <a:rPr lang="fr-FR" dirty="0" smtClean="0"/>
              <a:t>nfections respiratoires à bactéries </a:t>
            </a:r>
            <a:r>
              <a:rPr lang="fr-FR" dirty="0" err="1" smtClean="0"/>
              <a:t>multirésistantes</a:t>
            </a:r>
            <a:r>
              <a:rPr lang="fr-FR" dirty="0" smtClean="0"/>
              <a:t> aux antibiotiques</a:t>
            </a:r>
          </a:p>
          <a:p>
            <a:pPr lvl="1">
              <a:lnSpc>
                <a:spcPct val="120000"/>
              </a:lnSpc>
            </a:pPr>
            <a:r>
              <a:rPr lang="fr-FR" dirty="0" smtClean="0"/>
              <a:t>Patient porteur </a:t>
            </a:r>
            <a:r>
              <a:rPr lang="fr-FR" sz="2600" dirty="0" smtClean="0">
                <a:solidFill>
                  <a:schemeClr val="accent1">
                    <a:lumMod val="50000"/>
                  </a:schemeClr>
                </a:solidFill>
              </a:rPr>
              <a:t>infection respiratoire à SARM </a:t>
            </a:r>
            <a:r>
              <a:rPr lang="fr-FR" dirty="0" smtClean="0"/>
              <a:t>=&gt; précautions respiratoires simples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fr-FR" dirty="0" smtClean="0"/>
              <a:t>Dans ce cas, SARM considéré comme pathogène catégorie A</a:t>
            </a:r>
          </a:p>
          <a:p>
            <a:pPr>
              <a:lnSpc>
                <a:spcPct val="120000"/>
              </a:lnSpc>
            </a:pPr>
            <a:r>
              <a:rPr lang="fr-FR" dirty="0"/>
              <a:t>Mesures collectives pour la prévention en période </a:t>
            </a:r>
            <a:r>
              <a:rPr lang="fr-FR" dirty="0" smtClean="0"/>
              <a:t>épidémique</a:t>
            </a:r>
          </a:p>
          <a:p>
            <a:pPr lvl="1">
              <a:lnSpc>
                <a:spcPct val="120000"/>
              </a:lnSpc>
            </a:pPr>
            <a:r>
              <a:rPr lang="fr-FR" dirty="0" smtClean="0"/>
              <a:t>R27 : port d’un masque chirurgical systématiquement dès l’entrée dans le bâtiment pour tout professionnel, patient, intervenant, visiteur </a:t>
            </a:r>
          </a:p>
          <a:p>
            <a:pPr lvl="1">
              <a:lnSpc>
                <a:spcPct val="120000"/>
              </a:lnSpc>
            </a:pPr>
            <a:r>
              <a:rPr lang="fr-FR" dirty="0" smtClean="0"/>
              <a:t>R28 et R29 : privilégier une chambre particulière pour tout patient hospitalisé ou chambre double pour patient atteint de la même affection</a:t>
            </a:r>
          </a:p>
          <a:p>
            <a:pPr lvl="1">
              <a:lnSpc>
                <a:spcPct val="120000"/>
              </a:lnSpc>
            </a:pPr>
            <a:r>
              <a:rPr lang="fr-FR" dirty="0" smtClean="0"/>
              <a:t>R30 : cas nosocomiaux et mesures transitoires (port du masque généralisé, </a:t>
            </a:r>
            <a:r>
              <a:rPr lang="fr-FR" dirty="0" err="1" smtClean="0"/>
              <a:t>depistage</a:t>
            </a:r>
            <a:r>
              <a:rPr lang="fr-FR" dirty="0" smtClean="0"/>
              <a:t>, self , sales de pause, </a:t>
            </a:r>
            <a:r>
              <a:rPr lang="fr-FR" dirty="0" err="1" smtClean="0"/>
              <a:t>reunion</a:t>
            </a:r>
            <a:r>
              <a:rPr lang="fr-FR" dirty="0" smtClean="0"/>
              <a:t>…)</a:t>
            </a:r>
          </a:p>
          <a:p>
            <a:pPr lvl="1">
              <a:lnSpc>
                <a:spcPct val="120000"/>
              </a:lnSpc>
            </a:pPr>
            <a:r>
              <a:rPr lang="fr-FR" dirty="0" smtClean="0"/>
              <a:t>R31, R32 et R33 : regroupement des patients, jauges, mesures spéciales visiteurs</a:t>
            </a:r>
          </a:p>
          <a:p>
            <a:pPr lvl="1">
              <a:lnSpc>
                <a:spcPct val="120000"/>
              </a:lnSpc>
            </a:pPr>
            <a:r>
              <a:rPr lang="fr-FR" dirty="0" smtClean="0"/>
              <a:t>R34 : mesures complémentaire </a:t>
            </a:r>
            <a:r>
              <a:rPr lang="fr-FR" dirty="0" err="1" smtClean="0"/>
              <a:t>respi</a:t>
            </a:r>
            <a:r>
              <a:rPr lang="fr-FR" dirty="0" smtClean="0"/>
              <a:t> y compris chez les personnes vaccinées</a:t>
            </a:r>
            <a:endParaRPr lang="fr-FR" dirty="0"/>
          </a:p>
          <a:p>
            <a:pPr marL="457200" lvl="1" indent="0">
              <a:buNone/>
            </a:pPr>
            <a:endParaRPr lang="fr-FR" sz="900" dirty="0" smtClean="0"/>
          </a:p>
          <a:p>
            <a:pPr marL="457200" lvl="1" indent="0">
              <a:lnSpc>
                <a:spcPct val="120000"/>
              </a:lnSpc>
              <a:buNone/>
            </a:pPr>
            <a:endParaRPr lang="fr-FR" dirty="0" smtClean="0"/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58223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95467" y="1028734"/>
            <a:ext cx="10081120" cy="5146705"/>
          </a:xfrm>
        </p:spPr>
        <p:txBody>
          <a:bodyPr>
            <a:normAutofit fontScale="62500" lnSpcReduction="20000"/>
          </a:bodyPr>
          <a:lstStyle/>
          <a:p>
            <a:r>
              <a:rPr lang="fr-FR" sz="3867" b="1" dirty="0">
                <a:solidFill>
                  <a:schemeClr val="accent1">
                    <a:lumMod val="50000"/>
                  </a:schemeClr>
                </a:solidFill>
              </a:rPr>
              <a:t>R28. </a:t>
            </a:r>
            <a:r>
              <a:rPr lang="fr-FR" sz="3867" dirty="0"/>
              <a:t>En période </a:t>
            </a:r>
            <a:r>
              <a:rPr lang="fr-FR" sz="3867" dirty="0">
                <a:solidFill>
                  <a:schemeClr val="accent1">
                    <a:lumMod val="50000"/>
                  </a:schemeClr>
                </a:solidFill>
              </a:rPr>
              <a:t>d’</a:t>
            </a:r>
            <a:r>
              <a:rPr lang="fr-FR" sz="3867" b="1" dirty="0">
                <a:solidFill>
                  <a:schemeClr val="accent1">
                    <a:lumMod val="50000"/>
                  </a:schemeClr>
                </a:solidFill>
              </a:rPr>
              <a:t>épidémie communautaire </a:t>
            </a:r>
            <a:r>
              <a:rPr lang="fr-FR" sz="3867" dirty="0"/>
              <a:t>d’agents infectieux transmissibles </a:t>
            </a:r>
            <a:r>
              <a:rPr lang="fr-FR" sz="3867" dirty="0" smtClean="0"/>
              <a:t>par </a:t>
            </a:r>
            <a:r>
              <a:rPr lang="fr-FR" sz="3867" b="1" dirty="0">
                <a:solidFill>
                  <a:schemeClr val="accent1">
                    <a:lumMod val="50000"/>
                  </a:schemeClr>
                </a:solidFill>
              </a:rPr>
              <a:t>voie respiratoire</a:t>
            </a:r>
            <a:r>
              <a:rPr lang="fr-FR" sz="3867" dirty="0"/>
              <a:t>, il est fortement recommandé de privilégier </a:t>
            </a:r>
            <a:r>
              <a:rPr lang="fr-FR" sz="3867" dirty="0" smtClean="0"/>
              <a:t>une </a:t>
            </a:r>
            <a:r>
              <a:rPr lang="fr-FR" sz="3867" b="1" dirty="0">
                <a:solidFill>
                  <a:schemeClr val="accent1">
                    <a:lumMod val="50000"/>
                  </a:schemeClr>
                </a:solidFill>
              </a:rPr>
              <a:t>chambre individuelle </a:t>
            </a:r>
            <a:r>
              <a:rPr lang="fr-FR" sz="3867" dirty="0"/>
              <a:t>pour tout patient hospitalisé</a:t>
            </a:r>
          </a:p>
          <a:p>
            <a:endParaRPr lang="fr-FR" sz="1733" dirty="0"/>
          </a:p>
          <a:p>
            <a:pPr marL="0" indent="0">
              <a:buNone/>
            </a:pP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En cas d’impossibilité d’accès à une chambre individuelle, un </a:t>
            </a:r>
            <a:r>
              <a:rPr lang="fr-FR" sz="2533" b="1" i="1" dirty="0">
                <a:solidFill>
                  <a:schemeClr val="bg1">
                    <a:lumMod val="50000"/>
                  </a:schemeClr>
                </a:solidFill>
              </a:rPr>
              <a:t>dépistage</a:t>
            </a: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 des patients/résidents admis en chambre double peut être réalisé </a:t>
            </a:r>
            <a:r>
              <a:rPr lang="fr-FR" sz="2533" i="1" dirty="0" smtClean="0">
                <a:solidFill>
                  <a:schemeClr val="bg1">
                    <a:lumMod val="50000"/>
                  </a:schemeClr>
                </a:solidFill>
              </a:rPr>
              <a:t>selon </a:t>
            </a: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le contexte épidémiologique (avant leur admission +/- renouvelé à une date dépendant de la période d’incubation). </a:t>
            </a:r>
          </a:p>
          <a:p>
            <a:pPr marL="0" indent="0">
              <a:buNone/>
            </a:pP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En cas de difficulté d’accès à une chambre individuelle, il est fortement recommandé de </a:t>
            </a:r>
            <a:r>
              <a:rPr lang="fr-FR" sz="2533" b="1" i="1" dirty="0">
                <a:solidFill>
                  <a:schemeClr val="bg1">
                    <a:lumMod val="50000"/>
                  </a:schemeClr>
                </a:solidFill>
              </a:rPr>
              <a:t>placer prioritairement en chambre individuelle </a:t>
            </a: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: 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les patients atteints d’infections respiratoires transmissibles </a:t>
            </a:r>
            <a:r>
              <a:rPr lang="fr-FR" sz="2533" b="1" i="1" dirty="0">
                <a:solidFill>
                  <a:schemeClr val="bg1">
                    <a:lumMod val="50000"/>
                  </a:schemeClr>
                </a:solidFill>
              </a:rPr>
              <a:t>documentées</a:t>
            </a: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les patients </a:t>
            </a:r>
            <a:r>
              <a:rPr lang="fr-FR" sz="2533" b="1" i="1" dirty="0">
                <a:solidFill>
                  <a:schemeClr val="bg1">
                    <a:lumMod val="50000"/>
                  </a:schemeClr>
                </a:solidFill>
              </a:rPr>
              <a:t>suspects</a:t>
            </a: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 d’infections respiratoires transmissibles 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les patients à risque de forme grave d’infection respiratoire (immunodéprimés, insuffisants respiratoires…)</a:t>
            </a:r>
          </a:p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les patients avec PGA</a:t>
            </a:r>
          </a:p>
          <a:p>
            <a:pPr marL="0" indent="0">
              <a:buNone/>
            </a:pP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La généralisation de l’utilisation des </a:t>
            </a:r>
            <a:r>
              <a:rPr lang="fr-FR" sz="2533" b="1" i="1" dirty="0">
                <a:solidFill>
                  <a:schemeClr val="bg1">
                    <a:lumMod val="50000"/>
                  </a:schemeClr>
                </a:solidFill>
              </a:rPr>
              <a:t>tests moléculaires </a:t>
            </a: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(PCR multiplex) conduit à l’augmentation des diagnostics de viroses respiratoires nécessitant d’établir une stratégie d’utilisation des chambres individuelles selon le profil de risque des patients, le virus impliqué et le type de soins prodigués. </a:t>
            </a:r>
          </a:p>
          <a:p>
            <a:pPr marL="0" indent="0">
              <a:buNone/>
            </a:pP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Un </a:t>
            </a:r>
            <a:r>
              <a:rPr lang="fr-FR" sz="2533" b="1" i="1" dirty="0">
                <a:solidFill>
                  <a:schemeClr val="bg1">
                    <a:lumMod val="50000"/>
                  </a:schemeClr>
                </a:solidFill>
              </a:rPr>
              <a:t>regroupement</a:t>
            </a:r>
            <a:r>
              <a:rPr lang="fr-FR" sz="2533" i="1" dirty="0">
                <a:solidFill>
                  <a:schemeClr val="bg1">
                    <a:lumMod val="50000"/>
                  </a:schemeClr>
                </a:solidFill>
              </a:rPr>
              <a:t> en chambre double peut être envisagé pour des patients atteints d’une même virose respiratoire.</a:t>
            </a:r>
            <a:endParaRPr lang="fr-FR" sz="2533" b="1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17232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2150" y="1028734"/>
            <a:ext cx="10228373" cy="5146705"/>
          </a:xfrm>
        </p:spPr>
        <p:txBody>
          <a:bodyPr>
            <a:normAutofit fontScale="92500" lnSpcReduction="10000"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R29. </a:t>
            </a:r>
            <a:r>
              <a:rPr lang="fr-FR" dirty="0"/>
              <a:t>En période 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d’</a:t>
            </a:r>
            <a:r>
              <a:rPr lang="fr-FR" b="1" dirty="0">
                <a:solidFill>
                  <a:schemeClr val="accent1">
                    <a:lumMod val="50000"/>
                  </a:schemeClr>
                </a:solidFill>
              </a:rPr>
              <a:t>épidémie communautaire </a:t>
            </a:r>
            <a:r>
              <a:rPr lang="fr-FR" dirty="0"/>
              <a:t>d’agents infectieux transmissibles par voie respiratoire, il est possible d’utiliser des </a:t>
            </a:r>
            <a:r>
              <a:rPr lang="fr-FR" b="1" dirty="0">
                <a:solidFill>
                  <a:schemeClr val="accent1">
                    <a:lumMod val="50000"/>
                  </a:schemeClr>
                </a:solidFill>
              </a:rPr>
              <a:t>chambres doubles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/>
              <a:t>pour deux patients/résidents atteints d’une infection respiratoire transmissible documentée liée au </a:t>
            </a:r>
            <a:r>
              <a:rPr lang="fr-FR" b="1" dirty="0">
                <a:solidFill>
                  <a:schemeClr val="accent1">
                    <a:lumMod val="50000"/>
                  </a:schemeClr>
                </a:solidFill>
              </a:rPr>
              <a:t>même pathogène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smtClean="0">
                <a:solidFill>
                  <a:srgbClr val="70AD47"/>
                </a:solidFill>
              </a:rPr>
              <a:t/>
            </a:r>
            <a:br>
              <a:rPr lang="fr-FR" dirty="0" smtClean="0">
                <a:solidFill>
                  <a:srgbClr val="70AD47"/>
                </a:solidFill>
              </a:rPr>
            </a:br>
            <a:r>
              <a:rPr lang="fr-FR" dirty="0" smtClean="0"/>
              <a:t>(</a:t>
            </a:r>
            <a:r>
              <a:rPr lang="fr-FR" dirty="0"/>
              <a:t>si l’information est connue, même type/variant de pathogène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en </a:t>
            </a:r>
            <a:r>
              <a:rPr lang="fr-FR" dirty="0"/>
              <a:t>cas de </a:t>
            </a:r>
            <a:r>
              <a:rPr lang="fr-FR" dirty="0" err="1"/>
              <a:t>co</a:t>
            </a:r>
            <a:r>
              <a:rPr lang="fr-FR" dirty="0"/>
              <a:t>-circulation de plusieurs types/variants induisant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une </a:t>
            </a:r>
            <a:r>
              <a:rPr lang="fr-FR" dirty="0"/>
              <a:t>immunité croisée faible/partielle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2133" i="1" dirty="0">
                <a:solidFill>
                  <a:schemeClr val="bg1">
                    <a:lumMod val="50000"/>
                  </a:schemeClr>
                </a:solidFill>
              </a:rPr>
              <a:t>Cette recommandation ne concerne que les cas microbiologiquement documentés et pour lesquels </a:t>
            </a:r>
            <a:br>
              <a:rPr lang="fr-FR" sz="2133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fr-FR" sz="2133" i="1" dirty="0">
                <a:solidFill>
                  <a:schemeClr val="bg1">
                    <a:lumMod val="50000"/>
                  </a:schemeClr>
                </a:solidFill>
              </a:rPr>
              <a:t>les réinfections ne peuvent pas survenir. Elle ne s’applique pas aux patients immunodéprimés.</a:t>
            </a:r>
          </a:p>
          <a:p>
            <a:pPr marL="0" indent="0">
              <a:buNone/>
            </a:pPr>
            <a:r>
              <a:rPr lang="fr-FR" sz="2133" i="1" dirty="0">
                <a:solidFill>
                  <a:schemeClr val="bg1">
                    <a:lumMod val="50000"/>
                  </a:schemeClr>
                </a:solidFill>
              </a:rPr>
              <a:t>En cas d’impossibilité d’accès à une chambre individuelle, un dépistage des patients/résidents admis </a:t>
            </a:r>
            <a:br>
              <a:rPr lang="fr-FR" sz="2133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fr-FR" sz="2133" i="1" dirty="0">
                <a:solidFill>
                  <a:schemeClr val="bg1">
                    <a:lumMod val="50000"/>
                  </a:schemeClr>
                </a:solidFill>
              </a:rPr>
              <a:t>en chambre double peut être réalisé selon le contexte épidémiologique (avant leur admission +/-renouvelé à une date dépendant de la période d’incubation).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07611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0" dirty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Arial"/>
              </a:rPr>
              <a:t>En </a:t>
            </a:r>
            <a:r>
              <a:rPr lang="fr-FR" b="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Arial"/>
              </a:rPr>
              <a:t>pratique</a:t>
            </a:r>
            <a:endParaRPr lang="fr-FR" b="0" dirty="0">
              <a:solidFill>
                <a:srgbClr val="1F497D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  <a:cs typeface="Arial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4550" y="1784595"/>
            <a:ext cx="9624753" cy="4351338"/>
          </a:xfrm>
        </p:spPr>
        <p:txBody>
          <a:bodyPr>
            <a:normAutofit/>
          </a:bodyPr>
          <a:lstStyle/>
          <a:p>
            <a:r>
              <a:rPr lang="fr-FR" dirty="0" smtClean="0"/>
              <a:t>Réflexion à tenir en service, plateau technique et domicile :</a:t>
            </a:r>
          </a:p>
          <a:p>
            <a:endParaRPr lang="fr-FR" dirty="0" smtClean="0"/>
          </a:p>
          <a:p>
            <a:pPr lvl="1"/>
            <a:r>
              <a:rPr lang="fr-FR" dirty="0" smtClean="0"/>
              <a:t>Type de ventilation 	</a:t>
            </a:r>
          </a:p>
          <a:p>
            <a:pPr lvl="2"/>
            <a:r>
              <a:rPr lang="fr-FR" dirty="0" smtClean="0"/>
              <a:t>En ES : conforme (Matrice1) ou non conforme (Matrice2)</a:t>
            </a:r>
          </a:p>
          <a:p>
            <a:pPr lvl="2"/>
            <a:r>
              <a:rPr lang="fr-FR" dirty="0" smtClean="0"/>
              <a:t>À domicile : possibilité d’aération</a:t>
            </a:r>
          </a:p>
          <a:p>
            <a:pPr lvl="1"/>
            <a:r>
              <a:rPr lang="fr-FR" dirty="0" smtClean="0"/>
              <a:t>Type de pathogène</a:t>
            </a:r>
          </a:p>
          <a:p>
            <a:pPr lvl="2"/>
            <a:r>
              <a:rPr lang="fr-FR" dirty="0" smtClean="0"/>
              <a:t>Catégorie A, B, C ou REB</a:t>
            </a:r>
          </a:p>
          <a:p>
            <a:pPr lvl="1"/>
            <a:r>
              <a:rPr lang="fr-FR" dirty="0" smtClean="0"/>
              <a:t>Type de procédures générant des aérosols</a:t>
            </a:r>
          </a:p>
          <a:p>
            <a:pPr lvl="2"/>
            <a:r>
              <a:rPr lang="fr-FR" dirty="0" smtClean="0"/>
              <a:t>PGA à risque élevé ou modéré </a:t>
            </a:r>
          </a:p>
          <a:p>
            <a:pPr lvl="2"/>
            <a:endParaRPr lang="fr-FR" dirty="0" smtClean="0"/>
          </a:p>
          <a:p>
            <a:pPr marL="0" indent="0" algn="ctr">
              <a:buNone/>
            </a:pPr>
            <a:endParaRPr lang="fr-FR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fr-FR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fr-FR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Accolade fermante 4"/>
          <p:cNvSpPr/>
          <p:nvPr/>
        </p:nvSpPr>
        <p:spPr>
          <a:xfrm>
            <a:off x="7748343" y="2762455"/>
            <a:ext cx="827773" cy="2550690"/>
          </a:xfrm>
          <a:prstGeom prst="rightBrac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8774141" y="3658879"/>
            <a:ext cx="341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 de précautions respiratoires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9858796" y="4028211"/>
            <a:ext cx="1248547" cy="92333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Simples</a:t>
            </a:r>
          </a:p>
          <a:p>
            <a:r>
              <a:rPr lang="fr-FR" dirty="0"/>
              <a:t>Renforcées</a:t>
            </a:r>
          </a:p>
          <a:p>
            <a:r>
              <a:rPr lang="fr-FR" dirty="0" smtClean="0"/>
              <a:t>Maximales 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8887180" y="4943813"/>
            <a:ext cx="3268331" cy="36933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Dont le choix du type de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058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709" y="0"/>
            <a:ext cx="8866910" cy="687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08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B5E716-0812-40D1-AF7B-584A9D206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93" y="8095"/>
            <a:ext cx="10364451" cy="935963"/>
          </a:xfrm>
        </p:spPr>
        <p:txBody>
          <a:bodyPr>
            <a:normAutofit/>
          </a:bodyPr>
          <a:lstStyle/>
          <a:p>
            <a:r>
              <a:rPr lang="fr-FR" dirty="0" smtClean="0"/>
              <a:t>(R)évolution ! </a:t>
            </a:r>
            <a:endParaRPr lang="fr-FR" dirty="0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EEAA04AC-7C03-4FE7-A864-DF128D4C47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34" y="1157100"/>
            <a:ext cx="2650788" cy="377825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F6F10B5-2F7C-4E65-87A1-DED68F8FE0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3910" y="931712"/>
            <a:ext cx="4801711" cy="232058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993B24B-F0A4-4396-A821-BA5C12EDBAD6}"/>
              </a:ext>
            </a:extLst>
          </p:cNvPr>
          <p:cNvSpPr txBox="1"/>
          <p:nvPr/>
        </p:nvSpPr>
        <p:spPr>
          <a:xfrm>
            <a:off x="2614985" y="5682715"/>
            <a:ext cx="8716833" cy="1021556"/>
          </a:xfrm>
          <a:prstGeom prst="round2DiagRect">
            <a:avLst/>
          </a:prstGeom>
          <a:solidFill>
            <a:srgbClr val="97C04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Transmission par voie respiratoire était basée sur la 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dichotomie air/gouttelettes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Questionnée et challengée par de nombreuses études pendant pandémie SARS-CoV-2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Nécessité de baser la prévention sur une 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analyse de risques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508" y="1165990"/>
            <a:ext cx="2529243" cy="3627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Ellipse 11"/>
          <p:cNvSpPr/>
          <p:nvPr/>
        </p:nvSpPr>
        <p:spPr>
          <a:xfrm>
            <a:off x="4271797" y="3338996"/>
            <a:ext cx="912000" cy="912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867" b="1" dirty="0"/>
              <a:t>G</a:t>
            </a:r>
            <a:endParaRPr lang="fr-FR" sz="2667" dirty="0"/>
          </a:p>
        </p:txBody>
      </p:sp>
      <p:sp>
        <p:nvSpPr>
          <p:cNvPr id="13" name="Ellipse 12"/>
          <p:cNvSpPr/>
          <p:nvPr/>
        </p:nvSpPr>
        <p:spPr>
          <a:xfrm>
            <a:off x="7655348" y="3328355"/>
            <a:ext cx="912000" cy="912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867" b="1" dirty="0"/>
              <a:t>A</a:t>
            </a:r>
            <a:endParaRPr lang="fr-FR" sz="2667" dirty="0"/>
          </a:p>
        </p:txBody>
      </p:sp>
      <p:sp>
        <p:nvSpPr>
          <p:cNvPr id="14" name="Virage 13"/>
          <p:cNvSpPr/>
          <p:nvPr/>
        </p:nvSpPr>
        <p:spPr>
          <a:xfrm rot="5400000">
            <a:off x="5434812" y="3546860"/>
            <a:ext cx="882377" cy="1054905"/>
          </a:xfrm>
          <a:prstGeom prst="ben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>
              <a:solidFill>
                <a:schemeClr val="tx1"/>
              </a:solidFill>
            </a:endParaRPr>
          </a:p>
        </p:txBody>
      </p:sp>
      <p:sp>
        <p:nvSpPr>
          <p:cNvPr id="15" name="Virage 14"/>
          <p:cNvSpPr/>
          <p:nvPr/>
        </p:nvSpPr>
        <p:spPr>
          <a:xfrm rot="16200000" flipH="1">
            <a:off x="6532214" y="3557708"/>
            <a:ext cx="882377" cy="1054905"/>
          </a:xfrm>
          <a:prstGeom prst="ben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5947452" y="4629235"/>
            <a:ext cx="912000" cy="912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867" b="1" dirty="0"/>
              <a:t>R</a:t>
            </a:r>
            <a:endParaRPr lang="fr-FR" sz="2667" dirty="0"/>
          </a:p>
        </p:txBody>
      </p:sp>
      <p:sp>
        <p:nvSpPr>
          <p:cNvPr id="3" name="ZoneTexte 2"/>
          <p:cNvSpPr txBox="1"/>
          <p:nvPr/>
        </p:nvSpPr>
        <p:spPr>
          <a:xfrm>
            <a:off x="3586246" y="4840489"/>
            <a:ext cx="2219775" cy="543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67" b="1" dirty="0">
                <a:solidFill>
                  <a:schemeClr val="accent6"/>
                </a:solidFill>
              </a:rPr>
              <a:t>Continuum </a:t>
            </a:r>
          </a:p>
          <a:p>
            <a:r>
              <a:rPr lang="fr-FR" sz="1467" b="1" dirty="0">
                <a:solidFill>
                  <a:schemeClr val="accent6"/>
                </a:solidFill>
              </a:rPr>
              <a:t>de particules respiratoires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0800523" y="4293096"/>
            <a:ext cx="67197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67" dirty="0">
                <a:solidFill>
                  <a:schemeClr val="bg1"/>
                </a:solidFill>
              </a:rPr>
              <a:t>2024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255574" y="4496296"/>
            <a:ext cx="67197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67" dirty="0">
                <a:solidFill>
                  <a:schemeClr val="bg1"/>
                </a:solidFill>
              </a:rPr>
              <a:t>2013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3807" y="6193493"/>
            <a:ext cx="2337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Remerciement </a:t>
            </a:r>
            <a:r>
              <a:rPr lang="fr-FR" dirty="0" err="1" smtClean="0"/>
              <a:t>A.Savey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029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0EAA52E-7ED0-F732-35D2-39EEAF61A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69" y="118640"/>
            <a:ext cx="2659655" cy="375480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515F95A-EADF-2FF2-DB57-87675BDB4D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43" t="3102" r="51893" b="25931"/>
          <a:stretch>
            <a:fillRect/>
          </a:stretch>
        </p:blipFill>
        <p:spPr>
          <a:xfrm>
            <a:off x="11400692" y="0"/>
            <a:ext cx="791308" cy="571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64AD8E4-D6E5-3DC1-104D-86EE4742127D}"/>
              </a:ext>
            </a:extLst>
          </p:cNvPr>
          <p:cNvSpPr txBox="1"/>
          <p:nvPr/>
        </p:nvSpPr>
        <p:spPr>
          <a:xfrm>
            <a:off x="3555876" y="587415"/>
            <a:ext cx="7671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34 recommandations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9AEE515-22A6-B2C5-13B0-85870089EE4B}"/>
              </a:ext>
            </a:extLst>
          </p:cNvPr>
          <p:cNvSpPr txBox="1"/>
          <p:nvPr/>
        </p:nvSpPr>
        <p:spPr>
          <a:xfrm>
            <a:off x="3752646" y="1273215"/>
            <a:ext cx="626227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Prérequis techniques et rappels de la réglementation et du Code du travail</a:t>
            </a: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b="1" dirty="0" smtClean="0"/>
              <a:t>Ventilation des locaux </a:t>
            </a:r>
            <a:r>
              <a:rPr lang="fr-FR" dirty="0"/>
              <a:t>11 recommandations</a:t>
            </a:r>
          </a:p>
          <a:p>
            <a:endParaRPr lang="fr-FR" dirty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Prérequis sur les masques </a:t>
            </a:r>
            <a:r>
              <a:rPr lang="fr-FR" dirty="0"/>
              <a:t>: 4 recommandations</a:t>
            </a:r>
          </a:p>
          <a:p>
            <a:endParaRPr lang="fr-FR" dirty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Précautions complémentaires respiratoires</a:t>
            </a:r>
            <a:r>
              <a:rPr lang="fr-FR" dirty="0"/>
              <a:t> 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/>
              <a:t>7 recommandations générales, basées sur la matrice d’évaluation du risque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/>
              <a:t>3 recommandations spécifiques à la tuberculose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/>
              <a:t>1 recommandation spécifique aux BMR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/>
              <a:t>7 recommandations spécifiques aux périodes épidémiques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dirty="0"/>
              <a:t>1 recommandation concernant la vaccination et l’immunoprophylaxie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334421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V Lettre Alphabet - Image gratuite sur Pixabay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49" y="0"/>
            <a:ext cx="1601531" cy="160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6" name="Titre 1"/>
          <p:cNvSpPr>
            <a:spLocks noGrp="1"/>
          </p:cNvSpPr>
          <p:nvPr>
            <p:ph type="title"/>
          </p:nvPr>
        </p:nvSpPr>
        <p:spPr>
          <a:xfrm>
            <a:off x="1508760" y="293791"/>
            <a:ext cx="9141105" cy="1142040"/>
          </a:xfrm>
        </p:spPr>
        <p:txBody>
          <a:bodyPr>
            <a:normAutofit/>
          </a:bodyPr>
          <a:lstStyle/>
          <a:p>
            <a:pPr>
              <a:buSzTx/>
              <a:buFont typeface="Times New Roman" charset="0"/>
              <a:buNone/>
            </a:pPr>
            <a:r>
              <a:rPr lang="fr-FR" b="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charset="0"/>
                <a:cs typeface="Arial"/>
              </a:rPr>
              <a:t>Ventilation des locaux</a:t>
            </a:r>
            <a:endParaRPr b="0" dirty="0">
              <a:solidFill>
                <a:srgbClr val="1F497D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  <a:cs typeface="Arial"/>
            </a:endParaRPr>
          </a:p>
        </p:txBody>
      </p:sp>
      <p:sp>
        <p:nvSpPr>
          <p:cNvPr id="26627" name="Espace réservé du contenu 2"/>
          <p:cNvSpPr>
            <a:spLocks noGrp="1"/>
          </p:cNvSpPr>
          <p:nvPr>
            <p:ph idx="1"/>
          </p:nvPr>
        </p:nvSpPr>
        <p:spPr>
          <a:xfrm>
            <a:off x="896815" y="1203960"/>
            <a:ext cx="10945779" cy="4876799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r-FR" sz="2400" dirty="0" smtClean="0"/>
              <a:t>  Prérequis </a:t>
            </a:r>
            <a:r>
              <a:rPr lang="fr-FR" sz="2400" dirty="0"/>
              <a:t>techniques et rappels de la réglementation et du Code du </a:t>
            </a:r>
            <a:r>
              <a:rPr lang="fr-FR" sz="2400" dirty="0" smtClean="0"/>
              <a:t>Travail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2000" dirty="0" smtClean="0"/>
              <a:t>R1 : privilégier des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chambres individuelles </a:t>
            </a:r>
            <a:r>
              <a:rPr lang="fr-FR" sz="2000" dirty="0" smtClean="0"/>
              <a:t>dans le cadre des constructions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2000" dirty="0" smtClean="0"/>
              <a:t>R2 :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ventilation mécanique efficiente </a:t>
            </a:r>
            <a:r>
              <a:rPr lang="fr-FR" sz="2000" dirty="0" smtClean="0"/>
              <a:t>avec apport d’air neuf et extraction recommandés 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2000" dirty="0" smtClean="0"/>
              <a:t>R3 :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vérification</a:t>
            </a:r>
            <a:r>
              <a:rPr lang="fr-FR" sz="2000" dirty="0" smtClean="0"/>
              <a:t> des paramètres de ventilation par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service technique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2000" dirty="0" smtClean="0"/>
              <a:t>R4 : possibilité de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fenêtres ouvrantes </a:t>
            </a:r>
            <a:r>
              <a:rPr lang="fr-FR" sz="2000" dirty="0" smtClean="0"/>
              <a:t>( hors ZEM et chambre en dépression) 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2000" dirty="0" smtClean="0">
                <a:solidFill>
                  <a:srgbClr val="FF0000"/>
                </a:solidFill>
              </a:rPr>
              <a:t>R5 : Respect </a:t>
            </a:r>
            <a:r>
              <a:rPr lang="fr-FR" sz="2000" dirty="0" err="1" smtClean="0">
                <a:solidFill>
                  <a:srgbClr val="FF0000"/>
                </a:solidFill>
              </a:rPr>
              <a:t>debit</a:t>
            </a:r>
            <a:r>
              <a:rPr lang="fr-FR" sz="2000" dirty="0" smtClean="0">
                <a:solidFill>
                  <a:srgbClr val="FF0000"/>
                </a:solidFill>
              </a:rPr>
              <a:t> mini d’apports d’air neuf </a:t>
            </a:r>
            <a:r>
              <a:rPr lang="fr-FR" sz="2000" dirty="0">
                <a:solidFill>
                  <a:srgbClr val="FF0000"/>
                </a:solidFill>
              </a:rPr>
              <a:t>/personne Réglementaire code du </a:t>
            </a:r>
            <a:r>
              <a:rPr lang="fr-FR" sz="2000" dirty="0" smtClean="0">
                <a:solidFill>
                  <a:srgbClr val="FF0000"/>
                </a:solidFill>
              </a:rPr>
              <a:t>travail. Permettant d’obtenir </a:t>
            </a:r>
            <a:r>
              <a:rPr lang="fr-FR" sz="2000" dirty="0">
                <a:solidFill>
                  <a:srgbClr val="FF0000"/>
                </a:solidFill>
              </a:rPr>
              <a:t>un taux </a:t>
            </a:r>
            <a:r>
              <a:rPr lang="fr-FR" sz="2000" b="1" dirty="0">
                <a:solidFill>
                  <a:srgbClr val="FF0000"/>
                </a:solidFill>
              </a:rPr>
              <a:t>de CO2 dans un local occupé &lt;1300 ppm </a:t>
            </a:r>
            <a:r>
              <a:rPr lang="fr-FR" sz="2000" dirty="0" smtClean="0">
                <a:solidFill>
                  <a:srgbClr val="FF0000"/>
                </a:solidFill>
              </a:rPr>
              <a:t>( </a:t>
            </a:r>
            <a:r>
              <a:rPr lang="fr-FR" sz="2000" dirty="0">
                <a:solidFill>
                  <a:srgbClr val="FF0000"/>
                </a:solidFill>
              </a:rPr>
              <a:t>si possible &lt;800 ppm</a:t>
            </a:r>
            <a:r>
              <a:rPr lang="fr-FR" sz="2000" dirty="0" smtClean="0">
                <a:solidFill>
                  <a:srgbClr val="FF0000"/>
                </a:solidFill>
              </a:rPr>
              <a:t>)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2000" dirty="0" smtClean="0"/>
              <a:t>R6 : mise en œuvre des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mesures correctives </a:t>
            </a:r>
            <a:r>
              <a:rPr lang="fr-FR" sz="2000" dirty="0" smtClean="0"/>
              <a:t>si non conforme à la R5 ( ventilation, jauge…)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2000" dirty="0" smtClean="0"/>
              <a:t>R7, R8 : 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cartographie</a:t>
            </a:r>
            <a:r>
              <a:rPr lang="fr-FR" sz="2000" dirty="0"/>
              <a:t> </a:t>
            </a:r>
            <a:r>
              <a:rPr lang="fr-FR" sz="2000" dirty="0" smtClean="0"/>
              <a:t>avec mise </a:t>
            </a:r>
            <a:r>
              <a:rPr lang="fr-FR" sz="2000" dirty="0"/>
              <a:t>à jour si </a:t>
            </a:r>
            <a:r>
              <a:rPr lang="fr-FR" sz="2000" dirty="0" smtClean="0"/>
              <a:t>travaux / les ST, communiquée direction EPRI, SMT 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2000" dirty="0" smtClean="0"/>
              <a:t>R9 :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maintenance préventive </a:t>
            </a:r>
            <a:r>
              <a:rPr lang="fr-FR" sz="2000" dirty="0" smtClean="0"/>
              <a:t>annuelle de l’ensemble des systèmes de ventilation 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2000" dirty="0" smtClean="0"/>
              <a:t>R10 et R11 : modalités d’utilisation des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appareils mobiles de traitements d’air </a:t>
            </a:r>
            <a:r>
              <a:rPr lang="fr-FR" sz="2000" dirty="0" smtClean="0"/>
              <a:t>avec analyse de risque</a:t>
            </a:r>
            <a:endParaRPr lang="fr-FR" sz="2000" dirty="0"/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229831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Espace réservé du contenu 2"/>
          <p:cNvSpPr>
            <a:spLocks noGrp="1"/>
          </p:cNvSpPr>
          <p:nvPr>
            <p:ph idx="1"/>
          </p:nvPr>
        </p:nvSpPr>
        <p:spPr>
          <a:xfrm>
            <a:off x="0" y="193964"/>
            <a:ext cx="11842594" cy="6428508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10000"/>
              </a:lnSpc>
              <a:spcBef>
                <a:spcPct val="0"/>
              </a:spcBef>
              <a:buNone/>
            </a:pPr>
            <a:r>
              <a:rPr lang="fr-FR" sz="7000" dirty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0"/>
                <a:cs typeface="Arial"/>
              </a:rPr>
              <a:t>Prérequis sur les </a:t>
            </a:r>
            <a:r>
              <a:rPr lang="fr-FR" sz="7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0"/>
                <a:cs typeface="Arial"/>
              </a:rPr>
              <a:t>masques</a:t>
            </a:r>
          </a:p>
          <a:p>
            <a:pPr marL="0" indent="0">
              <a:lnSpc>
                <a:spcPct val="110000"/>
              </a:lnSpc>
              <a:spcBef>
                <a:spcPct val="0"/>
              </a:spcBef>
              <a:buNone/>
            </a:pPr>
            <a:endParaRPr lang="fr-FR" sz="2900" dirty="0">
              <a:solidFill>
                <a:srgbClr val="1F497D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+mj-lt"/>
              <a:ea typeface="ＭＳ Ｐゴシック" charset="0"/>
              <a:cs typeface="Arial"/>
            </a:endParaRP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3200" dirty="0" smtClean="0"/>
              <a:t>R12 : 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EOH associée </a:t>
            </a:r>
            <a:r>
              <a:rPr lang="fr-FR" sz="3200" dirty="0" smtClean="0"/>
              <a:t>à la rédaction du cahier des charges et au 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choix des masques et APR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3200" dirty="0" smtClean="0"/>
              <a:t>R13 et R14 : possibilité de choix par le professionnel entre </a:t>
            </a:r>
            <a:r>
              <a:rPr lang="fr-FR" sz="3600" dirty="0" smtClean="0">
                <a:solidFill>
                  <a:schemeClr val="accent1">
                    <a:lumMod val="50000"/>
                  </a:schemeClr>
                </a:solidFill>
              </a:rPr>
              <a:t>plusieurs modèles et tailles de m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asques </a:t>
            </a:r>
            <a:r>
              <a:rPr lang="fr-FR" sz="3200" dirty="0" smtClean="0"/>
              <a:t>à usage médical et d’APR type FFP2 (choix par Fit test)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3200" dirty="0" smtClean="0"/>
              <a:t>R15 : 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formation des professionnels </a:t>
            </a:r>
            <a:r>
              <a:rPr lang="fr-FR" sz="3200" dirty="0" smtClean="0"/>
              <a:t>au bon port et retrait des masques, Fit Check / FFP2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endParaRPr lang="fr-FR" dirty="0" smtClean="0"/>
          </a:p>
          <a:p>
            <a:pPr marL="0" indent="0">
              <a:lnSpc>
                <a:spcPct val="110000"/>
              </a:lnSpc>
              <a:spcBef>
                <a:spcPct val="0"/>
              </a:spcBef>
              <a:buNone/>
            </a:pPr>
            <a:r>
              <a:rPr lang="fr-FR" sz="7100" dirty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0"/>
                <a:cs typeface="Arial"/>
              </a:rPr>
              <a:t>Précautions complémentaires respiratoires 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3300" dirty="0" smtClean="0"/>
              <a:t>R16 : port d’un 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FFP2</a:t>
            </a:r>
            <a:r>
              <a:rPr lang="fr-FR" sz="3300" dirty="0" smtClean="0"/>
              <a:t> par le 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professionnel</a:t>
            </a:r>
            <a:r>
              <a:rPr lang="fr-FR" sz="3300" dirty="0" smtClean="0"/>
              <a:t> avant d’entrer dans la chambre d’un patient atteint d’infection transmissible par voie respiratoire s’il est 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à risque de forme sévère 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3300" dirty="0" smtClean="0"/>
              <a:t>R17 : port d’un 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masque </a:t>
            </a:r>
            <a:r>
              <a:rPr lang="fr-FR" sz="3300" dirty="0"/>
              <a:t>(chirurgical ou FFP2, selon avis médical) par un 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patient immunodéprimé </a:t>
            </a:r>
            <a:r>
              <a:rPr lang="fr-FR" sz="3300" dirty="0"/>
              <a:t>qui a des facteurs de risque de forme sév</a:t>
            </a:r>
            <a:r>
              <a:rPr lang="fr-FR" sz="3300" dirty="0" smtClean="0"/>
              <a:t>ère d’infection respiratoire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3300" dirty="0" smtClean="0"/>
              <a:t>R18 à 21 : </a:t>
            </a:r>
            <a:r>
              <a:rPr lang="fr-FR" sz="3300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fr-FR" sz="3300" dirty="0" smtClean="0">
                <a:solidFill>
                  <a:schemeClr val="accent1">
                    <a:lumMod val="50000"/>
                  </a:schemeClr>
                </a:solidFill>
              </a:rPr>
              <a:t>rescription médicale et traçabilité </a:t>
            </a:r>
            <a:r>
              <a:rPr lang="fr-FR" sz="3300" dirty="0"/>
              <a:t>des précautions respiratoires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3300" dirty="0" smtClean="0"/>
              <a:t>R19-20 :  Information patients (traçabilité) et visiteurs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3300" dirty="0" smtClean="0"/>
              <a:t>R 21 : Information nouveaux arrivants professionnels</a:t>
            </a:r>
          </a:p>
          <a:p>
            <a:pPr marL="858027" lvl="1" indent="-400827">
              <a:lnSpc>
                <a:spcPct val="120000"/>
              </a:lnSpc>
              <a:buFont typeface="Arial" charset="0"/>
              <a:buChar char="•"/>
            </a:pPr>
            <a:r>
              <a:rPr lang="fr-FR" sz="3300" dirty="0">
                <a:solidFill>
                  <a:srgbClr val="FF0000"/>
                </a:solidFill>
              </a:rPr>
              <a:t>R22 : application des précautions complémentaires face à un patient suspect ou atteint d’infection à transmission </a:t>
            </a:r>
            <a:r>
              <a:rPr lang="fr-FR" sz="3300" dirty="0" smtClean="0">
                <a:solidFill>
                  <a:srgbClr val="FF0000"/>
                </a:solidFill>
              </a:rPr>
              <a:t>respiratoire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fr-FR" sz="3300" dirty="0" smtClean="0">
                <a:solidFill>
                  <a:srgbClr val="FF0000"/>
                </a:solidFill>
              </a:rPr>
              <a:t>3 </a:t>
            </a:r>
            <a:r>
              <a:rPr lang="fr-FR" sz="3300" dirty="0">
                <a:solidFill>
                  <a:srgbClr val="FF0000"/>
                </a:solidFill>
              </a:rPr>
              <a:t>niveaux de précautions complémentaires respiratoires définis : simples, renforcées, </a:t>
            </a:r>
            <a:r>
              <a:rPr lang="fr-FR" sz="3300" dirty="0" smtClean="0">
                <a:solidFill>
                  <a:srgbClr val="FF0000"/>
                </a:solidFill>
              </a:rPr>
              <a:t>maximales</a:t>
            </a:r>
            <a:endParaRPr lang="fr-FR" sz="3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77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48314783"/>
              </p:ext>
            </p:extLst>
          </p:nvPr>
        </p:nvGraphicFramePr>
        <p:xfrm>
          <a:off x="335360" y="66621"/>
          <a:ext cx="11521280" cy="6191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783111129"/>
                    </a:ext>
                  </a:extLst>
                </a:gridCol>
                <a:gridCol w="2400267">
                  <a:extLst>
                    <a:ext uri="{9D8B030D-6E8A-4147-A177-3AD203B41FA5}">
                      <a16:colId xmlns:a16="http://schemas.microsoft.com/office/drawing/2014/main" val="539297906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1178194849"/>
                    </a:ext>
                  </a:extLst>
                </a:gridCol>
                <a:gridCol w="4224469">
                  <a:extLst>
                    <a:ext uri="{9D8B030D-6E8A-4147-A177-3AD203B41FA5}">
                      <a16:colId xmlns:a16="http://schemas.microsoft.com/office/drawing/2014/main" val="3159044105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r>
                        <a:rPr lang="fr-FR" sz="2400" dirty="0" err="1" smtClean="0"/>
                        <a:t>PCResp</a:t>
                      </a:r>
                      <a:endParaRPr lang="fr-FR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Simples</a:t>
                      </a:r>
                      <a:endParaRPr lang="fr-FR" sz="2400" dirty="0"/>
                    </a:p>
                  </a:txBody>
                  <a:tcPr marL="121920" marR="121920" marT="60960" marB="60960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Renforcées</a:t>
                      </a:r>
                      <a:endParaRPr lang="fr-FR" sz="2400" dirty="0"/>
                    </a:p>
                  </a:txBody>
                  <a:tcPr marL="121920" marR="121920" marT="60960" marB="6096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Maximales</a:t>
                      </a:r>
                      <a:endParaRPr lang="fr-FR" sz="24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92596"/>
                  </a:ext>
                </a:extLst>
              </a:tr>
              <a:tr h="760457"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Type de chambre</a:t>
                      </a:r>
                      <a:endParaRPr lang="fr-FR" sz="1200" b="1" dirty="0"/>
                    </a:p>
                  </a:txBody>
                  <a:tcPr marL="121920" marR="121920" marT="60960" marB="60960" anchor="ctr"/>
                </a:tc>
                <a:tc gridSpan="2">
                  <a:txBody>
                    <a:bodyPr/>
                    <a:lstStyle/>
                    <a:p>
                      <a:pPr marL="1543050" marR="0" lvl="3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Chambre individuelle </a:t>
                      </a:r>
                    </a:p>
                    <a:p>
                      <a:pPr marL="1543050" marR="0" lvl="3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Porte fermée</a:t>
                      </a:r>
                    </a:p>
                    <a:p>
                      <a:pPr marL="1543050" marR="0" lvl="3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Ouverture possible de fenêtre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fr-FR" sz="10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Chambre individuelle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Porte fermée</a:t>
                      </a:r>
                    </a:p>
                  </a:txBody>
                  <a:tcPr marL="121920" marR="121920" marT="60960" marB="6096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874555"/>
                  </a:ext>
                </a:extLst>
              </a:tr>
              <a:tr h="1402080"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Ventilation chambre</a:t>
                      </a:r>
                      <a:endParaRPr lang="fr-FR" sz="1200" b="1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sz="1200" b="0" i="0" u="none" strike="noStrike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Renouvellement min. de 6 V/h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Sans recyclage ou aérée régulièrement**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 ouverture des fenêtres, porte fermée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Renouvellement min. de 6 V/h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Sans recyclage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Chambre à </a:t>
                      </a:r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pression négative </a:t>
                      </a: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 avec amélioration de la ventilation par des </a:t>
                      </a:r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mesures palliatives </a:t>
                      </a: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(renouvellement d’air plus performant, ventilation additionnelle, système mobile)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Taux maximal de CO</a:t>
                      </a:r>
                      <a:r>
                        <a:rPr lang="fr-FR" sz="1400" b="0" i="0" u="none" strike="noStrike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</a:t>
                      </a:r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800 ppm en occupation</a:t>
                      </a:r>
                    </a:p>
                  </a:txBody>
                  <a:tcPr marL="121920" marR="121920" marT="60960" marB="6096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771901"/>
                  </a:ext>
                </a:extLst>
              </a:tr>
              <a:tr h="806167"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Sorties de chambre</a:t>
                      </a:r>
                      <a:endParaRPr lang="fr-FR" sz="1200" b="1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Encadrées</a:t>
                      </a:r>
                      <a:r>
                        <a:rPr lang="fr-FR" sz="1400" b="0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Limitées</a:t>
                      </a: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au strict nécessaire </a:t>
                      </a:r>
                    </a:p>
                    <a:p>
                      <a:pPr algn="ctr"/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(réalisation d’un examen complémentaire indispensable par exemple, </a:t>
                      </a:r>
                    </a:p>
                    <a:p>
                      <a:pPr algn="ctr"/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 évitant l’attente en présence d’autres patients)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0546697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Visites</a:t>
                      </a:r>
                      <a:endParaRPr lang="fr-FR" sz="1200" b="1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chemeClr val="tx1"/>
                          </a:solidFill>
                        </a:rPr>
                        <a:t>Autorisées</a:t>
                      </a:r>
                      <a:endParaRPr lang="fr-FR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Limitées et strictement encadrées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38135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Masque patient</a:t>
                      </a:r>
                      <a:r>
                        <a:rPr lang="fr-FR" sz="1200" b="1" baseline="0" dirty="0" smtClean="0"/>
                        <a:t> </a:t>
                      </a:r>
                    </a:p>
                    <a:p>
                      <a:r>
                        <a:rPr lang="fr-FR" sz="1200" b="1" dirty="0" smtClean="0"/>
                        <a:t>en chambre</a:t>
                      </a:r>
                      <a:endParaRPr lang="fr-FR" sz="1200" b="1" dirty="0"/>
                    </a:p>
                  </a:txBody>
                  <a:tcPr marL="121920" marR="121920" marT="60960" marB="6096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Masque à usage médical </a:t>
                      </a:r>
                      <a:r>
                        <a:rPr lang="fr-FR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porté par le patient </a:t>
                      </a:r>
                      <a:r>
                        <a:rPr lang="fr-FR" sz="12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dès qu’une personne entre dans sa chambre </a:t>
                      </a:r>
                    </a:p>
                    <a:p>
                      <a:pPr algn="ctr"/>
                      <a:r>
                        <a:rPr lang="fr-FR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(si compatible avec son âge et sa situation clinique)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49868"/>
                  </a:ext>
                </a:extLst>
              </a:tr>
              <a:tr h="843803"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Masque patient hors chambre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Masque à usage médical </a:t>
                      </a:r>
                      <a:r>
                        <a:rPr lang="fr-FR" sz="1100" b="0" i="1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fr-FR" sz="1100" b="0" i="1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b="0" i="1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dès l’entrée dans l’hôpital, au service des urgences, en consultation, </a:t>
                      </a:r>
                      <a:br>
                        <a:rPr lang="fr-FR" sz="1100" b="0" i="1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fr-FR" sz="1100" b="0" i="1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 FFP2* </a:t>
                      </a:r>
                    </a:p>
                    <a:p>
                      <a:pPr algn="ctr"/>
                      <a:r>
                        <a:rPr lang="fr-FR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 à défaut un </a:t>
                      </a:r>
                      <a:r>
                        <a:rPr lang="fr-FR" sz="12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masque à usage médical 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 FFP2* </a:t>
                      </a:r>
                      <a:r>
                        <a:rPr lang="fr-FR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porté par le patient 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756149"/>
                  </a:ext>
                </a:extLst>
              </a:tr>
              <a:tr h="7161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Masque professionnel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ou visiteur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Masque à usage médical</a:t>
                      </a:r>
                      <a:r>
                        <a:rPr lang="fr-FR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avant l’entrée, et retiré après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 sortie de la chambre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 FFP2 </a:t>
                      </a:r>
                      <a:r>
                        <a:rPr lang="fr-FR" sz="14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avant l’entrée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 retiré après la sortie de la chambre</a:t>
                      </a:r>
                    </a:p>
                  </a:txBody>
                  <a:tcPr marL="121920" marR="121920" marT="60960" marB="6096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072130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6227059"/>
            <a:ext cx="10488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i="1" dirty="0">
                <a:solidFill>
                  <a:srgbClr val="000000"/>
                </a:solidFill>
              </a:rPr>
              <a:t>* s’il est en capacité de le supporter et de respecter les contraintes liées au masque.</a:t>
            </a:r>
          </a:p>
          <a:p>
            <a:r>
              <a:rPr lang="fr-FR" sz="1200" i="1" dirty="0">
                <a:solidFill>
                  <a:srgbClr val="000000"/>
                </a:solidFill>
              </a:rPr>
              <a:t>** A titre d’exemple, le HCSP recommande d’aérer 15 minutes toutes les 2 heures par ouverture des fenêtres.  </a:t>
            </a:r>
            <a:endParaRPr lang="fr-FR" sz="1200" i="1" dirty="0" smtClean="0">
              <a:solidFill>
                <a:srgbClr val="000000"/>
              </a:solidFill>
            </a:endParaRPr>
          </a:p>
          <a:p>
            <a:r>
              <a:rPr lang="fr-FR" sz="1200" i="1" dirty="0" smtClean="0">
                <a:solidFill>
                  <a:srgbClr val="000000"/>
                </a:solidFill>
              </a:rPr>
              <a:t>Un </a:t>
            </a:r>
            <a:r>
              <a:rPr lang="fr-FR" sz="1200" i="1" dirty="0">
                <a:solidFill>
                  <a:srgbClr val="000000"/>
                </a:solidFill>
              </a:rPr>
              <a:t>capteur de CO2 peut être utilisé pour définir un planning d’aération (durée et fréquence d’ouverture des fenêtres).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878585" y="6504058"/>
            <a:ext cx="2337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Remerciement </a:t>
            </a:r>
            <a:r>
              <a:rPr lang="fr-FR" dirty="0" err="1" smtClean="0"/>
              <a:t>A.Savey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359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00" y="4341462"/>
            <a:ext cx="1441829" cy="144182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6977" y="218371"/>
            <a:ext cx="10363200" cy="1362075"/>
          </a:xfrm>
        </p:spPr>
        <p:txBody>
          <a:bodyPr/>
          <a:lstStyle/>
          <a:p>
            <a:r>
              <a:rPr lang="fr-FR" dirty="0" smtClean="0"/>
              <a:t>Les matrices d'analyse du risque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28129" y="2406206"/>
            <a:ext cx="9349813" cy="3135611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3900" dirty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0"/>
                <a:cs typeface="Arial"/>
              </a:rPr>
              <a:t>Ventilation </a:t>
            </a:r>
            <a:r>
              <a:rPr lang="fr-FR" dirty="0" smtClean="0"/>
              <a:t>des locaux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(occupé 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&lt;1300 ppm 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et 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si possible &lt;800 ppm)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900" dirty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0"/>
                <a:cs typeface="Arial"/>
              </a:rPr>
              <a:t>Micro-organisme </a:t>
            </a:r>
            <a:r>
              <a:rPr lang="fr-FR" dirty="0" smtClean="0"/>
              <a:t>pathogène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fr-F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3900" dirty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0"/>
                <a:cs typeface="Arial"/>
              </a:rPr>
              <a:t>Exposition </a:t>
            </a:r>
            <a:r>
              <a:rPr lang="fr-FR" dirty="0" smtClean="0"/>
              <a:t>(champ proche/lointain, durée, PGA modéré/élevé)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300" y="3417426"/>
            <a:ext cx="1306974" cy="1306974"/>
          </a:xfrm>
          <a:prstGeom prst="rect">
            <a:avLst/>
          </a:prstGeom>
        </p:spPr>
      </p:pic>
      <p:sp>
        <p:nvSpPr>
          <p:cNvPr id="10" name="AutoShape 2" descr="V Lettre Alphabet - Image gratuite sur Pixab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4" descr="V Lettre Alphabet - Image gratuite sur Pixabay"/>
          <p:cNvSpPr>
            <a:spLocks noChangeAspect="1" noChangeArrowheads="1"/>
          </p:cNvSpPr>
          <p:nvPr/>
        </p:nvSpPr>
        <p:spPr bwMode="auto">
          <a:xfrm>
            <a:off x="-463658" y="7937"/>
            <a:ext cx="1076433" cy="107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0" name="Picture 6" descr="V Lettre Alphabet - Image gratuite sur Pixabay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448" y="1649033"/>
            <a:ext cx="1601531" cy="160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01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1371" y="1483994"/>
            <a:ext cx="11341363" cy="161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667" b="1" dirty="0">
                <a:solidFill>
                  <a:schemeClr val="accent1">
                    <a:lumMod val="50000"/>
                  </a:schemeClr>
                </a:solidFill>
              </a:rPr>
              <a:t>R5.</a:t>
            </a:r>
            <a:r>
              <a:rPr lang="fr-FR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/>
              <a:t>Il est rappelé que les </a:t>
            </a:r>
            <a:r>
              <a:rPr lang="fr-FR" sz="2400" b="1" dirty="0">
                <a:solidFill>
                  <a:schemeClr val="accent1">
                    <a:lumMod val="50000"/>
                  </a:schemeClr>
                </a:solidFill>
              </a:rPr>
              <a:t>débits minimums à respecter d’apport d’air neuf par personne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/>
              <a:t>soient conformes au </a:t>
            </a:r>
            <a:r>
              <a:rPr lang="fr-FR" sz="2400" u="sng" dirty="0"/>
              <a:t>Code du travail </a:t>
            </a:r>
            <a:r>
              <a:rPr lang="fr-FR" sz="2400" dirty="0"/>
              <a:t>(</a:t>
            </a:r>
            <a:r>
              <a:rPr lang="fr-FR" sz="2400" i="1" dirty="0"/>
              <a:t>Réglementaire)</a:t>
            </a: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/>
              <a:t>Il est fortement recommandé que ces débits permettent d’obtenir </a:t>
            </a:r>
            <a:br>
              <a:rPr lang="fr-FR" sz="2400" dirty="0"/>
            </a:br>
            <a:r>
              <a:rPr lang="fr-FR" sz="2400" dirty="0"/>
              <a:t>un </a:t>
            </a:r>
            <a:r>
              <a:rPr lang="fr-FR" sz="2400" b="1" dirty="0">
                <a:solidFill>
                  <a:schemeClr val="accent1">
                    <a:lumMod val="50000"/>
                  </a:schemeClr>
                </a:solidFill>
              </a:rPr>
              <a:t>taux de CO2 dans un local occupé &lt; 1300 ppm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/>
              <a:t>(et </a:t>
            </a:r>
            <a:r>
              <a:rPr lang="fr-FR" sz="2400" b="1" dirty="0">
                <a:solidFill>
                  <a:schemeClr val="accent1">
                    <a:lumMod val="50000"/>
                  </a:schemeClr>
                </a:solidFill>
              </a:rPr>
              <a:t>si possible &lt; 800 ppm</a:t>
            </a:r>
            <a:r>
              <a:rPr lang="fr-FR" sz="2400" dirty="0"/>
              <a:t>)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205498"/>
              </p:ext>
            </p:extLst>
          </p:nvPr>
        </p:nvGraphicFramePr>
        <p:xfrm>
          <a:off x="2351584" y="3183641"/>
          <a:ext cx="8127999" cy="3034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05379422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9362150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654364604"/>
                    </a:ext>
                  </a:extLst>
                </a:gridCol>
              </a:tblGrid>
              <a:tr h="77216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Taux de CO</a:t>
                      </a:r>
                      <a:r>
                        <a:rPr lang="fr-FR" sz="2400" baseline="-25000" dirty="0" smtClean="0"/>
                        <a:t>2</a:t>
                      </a:r>
                    </a:p>
                    <a:p>
                      <a:pPr algn="ctr"/>
                      <a:r>
                        <a:rPr lang="fr-FR" sz="1900" baseline="-25000" dirty="0" smtClean="0"/>
                        <a:t> </a:t>
                      </a:r>
                      <a:r>
                        <a:rPr lang="fr-FR" sz="1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(en </a:t>
                      </a:r>
                      <a:r>
                        <a:rPr lang="fr-FR" sz="1900" baseline="0" dirty="0" smtClean="0"/>
                        <a:t>ppm)</a:t>
                      </a:r>
                      <a:endParaRPr lang="fr-FR" sz="1900" baseline="-25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Débits </a:t>
                      </a:r>
                    </a:p>
                    <a:p>
                      <a:pPr algn="ctr"/>
                      <a:r>
                        <a:rPr lang="fr-FR" sz="1900" dirty="0" smtClean="0"/>
                        <a:t>(en m3/h par personne)</a:t>
                      </a:r>
                      <a:endParaRPr lang="fr-FR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/>
                        <a:t>Débits </a:t>
                      </a:r>
                    </a:p>
                    <a:p>
                      <a:pPr algn="ctr"/>
                      <a:r>
                        <a:rPr lang="fr-FR" sz="1900" dirty="0" smtClean="0"/>
                        <a:t>(en L/s par personne)</a:t>
                      </a:r>
                      <a:endParaRPr lang="fr-FR" sz="19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832823802"/>
                  </a:ext>
                </a:extLst>
              </a:tr>
              <a:tr h="451395"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600</a:t>
                      </a:r>
                    </a:p>
                  </a:txBody>
                  <a:tcPr marL="121920" marR="121920" marT="60960" marB="60960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100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27,8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066207"/>
                  </a:ext>
                </a:extLst>
              </a:tr>
              <a:tr h="451395"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800*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50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13,9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453219"/>
                  </a:ext>
                </a:extLst>
              </a:tr>
              <a:tr h="451395"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1000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rgbClr val="FDC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33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rgbClr val="FDC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9,3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rgbClr val="FDC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299455"/>
                  </a:ext>
                </a:extLst>
              </a:tr>
              <a:tr h="451395"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1300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rgbClr val="FDC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22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rgbClr val="FDC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6,2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rgbClr val="FDC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398169"/>
                  </a:ext>
                </a:extLst>
              </a:tr>
              <a:tr h="451395"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1500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18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 smtClean="0"/>
                        <a:t>5,1</a:t>
                      </a:r>
                      <a:endParaRPr lang="fr-FR" sz="2100" dirty="0"/>
                    </a:p>
                  </a:txBody>
                  <a:tcPr marL="121920" marR="121920" marT="60960" marB="6096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921131"/>
                  </a:ext>
                </a:extLst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72274" y="619033"/>
            <a:ext cx="10972800" cy="704784"/>
          </a:xfrm>
        </p:spPr>
        <p:txBody>
          <a:bodyPr>
            <a:normAutofit fontScale="90000"/>
          </a:bodyPr>
          <a:lstStyle/>
          <a:p>
            <a:r>
              <a:rPr lang="fr-FR" sz="4133" dirty="0"/>
              <a:t>Conformité de la ventilation</a:t>
            </a:r>
            <a:r>
              <a:rPr lang="fr-FR" sz="3733" dirty="0"/>
              <a:t>	</a:t>
            </a:r>
            <a:br>
              <a:rPr lang="fr-FR" sz="3733" dirty="0"/>
            </a:br>
            <a:r>
              <a:rPr lang="fr-FR" sz="3733" dirty="0"/>
              <a:t>					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6529380"/>
            <a:ext cx="12192000" cy="31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67" i="1" dirty="0">
                <a:solidFill>
                  <a:srgbClr val="000000"/>
                </a:solidFill>
                <a:latin typeface="AAAAAI+Calibri"/>
              </a:rPr>
              <a:t>RSD : règlements sanitaires départementaux (articles 62 à 66) </a:t>
            </a:r>
            <a:r>
              <a:rPr lang="fr-FR" sz="1467" i="1" dirty="0" smtClean="0">
                <a:solidFill>
                  <a:srgbClr val="000000"/>
                </a:solidFill>
                <a:latin typeface="AAAAAI+Calibri"/>
              </a:rPr>
              <a:t> Code </a:t>
            </a:r>
            <a:r>
              <a:rPr lang="fr-FR" sz="1467" i="1" dirty="0">
                <a:solidFill>
                  <a:srgbClr val="000000"/>
                </a:solidFill>
                <a:latin typeface="AAAAAI+Calibri"/>
              </a:rPr>
              <a:t>du Travail </a:t>
            </a:r>
            <a:endParaRPr lang="fr-FR" sz="1467" i="1" dirty="0"/>
          </a:p>
        </p:txBody>
      </p:sp>
      <p:sp>
        <p:nvSpPr>
          <p:cNvPr id="5" name="Rectangle 4"/>
          <p:cNvSpPr/>
          <p:nvPr/>
        </p:nvSpPr>
        <p:spPr>
          <a:xfrm>
            <a:off x="2375952" y="6198505"/>
            <a:ext cx="7584843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33" dirty="0">
                <a:solidFill>
                  <a:srgbClr val="000000"/>
                </a:solidFill>
                <a:latin typeface="Franklin Gothic Book"/>
              </a:rPr>
              <a:t>*(ou 400 ppm de plus que la concentration en CO</a:t>
            </a:r>
            <a:r>
              <a:rPr lang="fr-FR" sz="267" dirty="0">
                <a:solidFill>
                  <a:srgbClr val="000000"/>
                </a:solidFill>
                <a:latin typeface="Franklin Gothic Book"/>
              </a:rPr>
              <a:t>2 </a:t>
            </a:r>
            <a:r>
              <a:rPr lang="fr-FR" sz="1333" dirty="0">
                <a:solidFill>
                  <a:srgbClr val="000000"/>
                </a:solidFill>
                <a:latin typeface="Franklin Gothic Book"/>
              </a:rPr>
              <a:t>de l’air extérieur) en période d’occupation </a:t>
            </a:r>
            <a:endParaRPr lang="fr-FR" sz="1333" dirty="0"/>
          </a:p>
        </p:txBody>
      </p:sp>
      <p:pic>
        <p:nvPicPr>
          <p:cNvPr id="8" name="Picture 6" descr="V Lettre Alphabet - Image gratuite sur Pixabay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355"/>
            <a:ext cx="1601531" cy="160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08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5E30A4BC98B249AFD5E73FC8D58F88" ma:contentTypeVersion="15" ma:contentTypeDescription="Crée un document." ma:contentTypeScope="" ma:versionID="e0f1bf3a43d5a73d468838b2a971d5bf">
  <xsd:schema xmlns:xsd="http://www.w3.org/2001/XMLSchema" xmlns:xs="http://www.w3.org/2001/XMLSchema" xmlns:p="http://schemas.microsoft.com/office/2006/metadata/properties" xmlns:ns2="48996d77-35c5-4e26-81db-64b5f4065d14" xmlns:ns3="ddd96088-b21a-48aa-adee-a7119a996a6d" targetNamespace="http://schemas.microsoft.com/office/2006/metadata/properties" ma:root="true" ma:fieldsID="c8b66861688ebe89df10765b1193db97" ns2:_="" ns3:_="">
    <xsd:import namespace="48996d77-35c5-4e26-81db-64b5f4065d14"/>
    <xsd:import namespace="ddd96088-b21a-48aa-adee-a7119a996a6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996d77-35c5-4e26-81db-64b5f4065d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40338fe-748b-4f29-8cf5-ed0e488c73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d96088-b21a-48aa-adee-a7119a996a6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7b8aade4-5754-4331-a986-301d6e0093e4}" ma:internalName="TaxCatchAll" ma:showField="CatchAllData" ma:web="ddd96088-b21a-48aa-adee-a7119a996a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d96088-b21a-48aa-adee-a7119a996a6d" xsi:nil="true"/>
    <lcf76f155ced4ddcb4097134ff3c332f xmlns="48996d77-35c5-4e26-81db-64b5f4065d1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04DF1BF-20B1-4E74-AEED-339FE1562345}"/>
</file>

<file path=customXml/itemProps2.xml><?xml version="1.0" encoding="utf-8"?>
<ds:datastoreItem xmlns:ds="http://schemas.openxmlformats.org/officeDocument/2006/customXml" ds:itemID="{2AF41261-BE85-49FF-B986-1C9F983C2643}"/>
</file>

<file path=customXml/itemProps3.xml><?xml version="1.0" encoding="utf-8"?>
<ds:datastoreItem xmlns:ds="http://schemas.openxmlformats.org/officeDocument/2006/customXml" ds:itemID="{271825A9-01DC-4383-9D97-4EE9EEFDCBF1}"/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2650</Words>
  <Application>Microsoft Office PowerPoint</Application>
  <PresentationFormat>Grand écran</PresentationFormat>
  <Paragraphs>345</Paragraphs>
  <Slides>28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8" baseType="lpstr">
      <vt:lpstr>ＭＳ Ｐゴシック</vt:lpstr>
      <vt:lpstr>AAAAAI+Calibri</vt:lpstr>
      <vt:lpstr>Arial</vt:lpstr>
      <vt:lpstr>Calibri</vt:lpstr>
      <vt:lpstr>Calibri Light</vt:lpstr>
      <vt:lpstr>Courier New</vt:lpstr>
      <vt:lpstr>Franklin Gothic Book</vt:lpstr>
      <vt:lpstr>Times New Roman</vt:lpstr>
      <vt:lpstr>Wingdings</vt:lpstr>
      <vt:lpstr>Thème Office</vt:lpstr>
      <vt:lpstr>Recommandations pour la transmission par voie respiratoire</vt:lpstr>
      <vt:lpstr>Principaux modes de transmission</vt:lpstr>
      <vt:lpstr>(R)évolution ! </vt:lpstr>
      <vt:lpstr>Présentation PowerPoint</vt:lpstr>
      <vt:lpstr>Ventilation des locaux</vt:lpstr>
      <vt:lpstr>Présentation PowerPoint</vt:lpstr>
      <vt:lpstr>Présentation PowerPoint</vt:lpstr>
      <vt:lpstr>Les matrices d'analyse du risque</vt:lpstr>
      <vt:lpstr>Conformité de la ventilation       </vt:lpstr>
      <vt:lpstr>Classification des M-O selon risque</vt:lpstr>
      <vt:lpstr>Evaluation de l'exposition</vt:lpstr>
      <vt:lpstr>Présentation PowerPoint</vt:lpstr>
      <vt:lpstr>Matrice d’analyse du risque</vt:lpstr>
      <vt:lpstr>Matrice d’analyse du risque</vt:lpstr>
      <vt:lpstr>Procédures générant des aérosols</vt:lpstr>
      <vt:lpstr>Exemple 1</vt:lpstr>
      <vt:lpstr>Exemple 2</vt:lpstr>
      <vt:lpstr>Exemple 3</vt:lpstr>
      <vt:lpstr>Exemple 4</vt:lpstr>
      <vt:lpstr>Exemple 5</vt:lpstr>
      <vt:lpstr>Recommandations Tuberculose</vt:lpstr>
      <vt:lpstr>Présentation PowerPoint</vt:lpstr>
      <vt:lpstr>Commentaires</vt:lpstr>
      <vt:lpstr>Cas particuliers</vt:lpstr>
      <vt:lpstr>Présentation PowerPoint</vt:lpstr>
      <vt:lpstr>Présentation PowerPoint</vt:lpstr>
      <vt:lpstr>En pratique</vt:lpstr>
      <vt:lpstr>Présentation PowerPoint</vt:lpstr>
    </vt:vector>
  </TitlesOfParts>
  <Company>CHRU Montpellier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Recommandations pour la transmission par voie respiratoire</dc:title>
  <dc:creator>MOURLAN CECILE</dc:creator>
  <cp:lastModifiedBy>MOURLAN CECILE</cp:lastModifiedBy>
  <cp:revision>24</cp:revision>
  <dcterms:created xsi:type="dcterms:W3CDTF">2024-11-05T14:57:37Z</dcterms:created>
  <dcterms:modified xsi:type="dcterms:W3CDTF">2024-11-22T16:23:29Z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0x0101003A5E30A4BC98B249AFD5E73FC8D58F88</vt:lpwstr>
  </property>
</Properties>
</file>