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64" r:id="rId2"/>
    <p:sldId id="265" r:id="rId3"/>
    <p:sldId id="266" r:id="rId4"/>
    <p:sldId id="268" r:id="rId5"/>
    <p:sldId id="269" r:id="rId6"/>
    <p:sldId id="270" r:id="rId7"/>
    <p:sldId id="271" r:id="rId8"/>
    <p:sldId id="267" r:id="rId9"/>
    <p:sldId id="260" r:id="rId10"/>
    <p:sldId id="272" r:id="rId11"/>
    <p:sldId id="258" r:id="rId12"/>
    <p:sldId id="257" r:id="rId13"/>
    <p:sldId id="261" r:id="rId14"/>
    <p:sldId id="262" r:id="rId15"/>
    <p:sldId id="273" r:id="rId16"/>
    <p:sldId id="263" r:id="rId1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74" d="100"/>
          <a:sy n="74" d="100"/>
        </p:scale>
        <p:origin x="540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Modifier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4DC3CD-89E2-4810-A6CC-C4B00FE8A022}" type="datetimeFigureOut">
              <a:rPr lang="fr-FR" smtClean="0"/>
              <a:t>29/04/2025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1EC827A3-F99C-40B3-A774-FFDF52BB0B6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445448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et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4DC3CD-89E2-4810-A6CC-C4B00FE8A022}" type="datetimeFigureOut">
              <a:rPr lang="fr-FR" smtClean="0"/>
              <a:t>29/04/2025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1EC827A3-F99C-40B3-A774-FFDF52BB0B6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842656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ion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4DC3CD-89E2-4810-A6CC-C4B00FE8A022}" type="datetimeFigureOut">
              <a:rPr lang="fr-FR" smtClean="0"/>
              <a:t>29/04/2025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1EC827A3-F99C-40B3-A774-FFDF52BB0B67}" type="slidenum">
              <a:rPr lang="fr-FR" smtClean="0"/>
              <a:t>‹N°›</a:t>
            </a:fld>
            <a:endParaRPr lang="fr-FR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565790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e 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fr-FR" smtClean="0"/>
              <a:t>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4DC3CD-89E2-4810-A6CC-C4B00FE8A022}" type="datetimeFigureOut">
              <a:rPr lang="fr-FR" smtClean="0"/>
              <a:t>29/04/2025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1EC827A3-F99C-40B3-A774-FFDF52BB0B6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7005032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e nom ci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fr-FR" smtClean="0"/>
              <a:t>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4DC3CD-89E2-4810-A6CC-C4B00FE8A022}" type="datetimeFigureOut">
              <a:rPr lang="fr-FR" smtClean="0"/>
              <a:t>29/04/2025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1EC827A3-F99C-40B3-A774-FFDF52BB0B67}" type="slidenum">
              <a:rPr lang="fr-FR" smtClean="0"/>
              <a:t>‹N°›</a:t>
            </a:fld>
            <a:endParaRPr lang="fr-FR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48413437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rai ou fau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fr-FR" smtClean="0"/>
              <a:t>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4DC3CD-89E2-4810-A6CC-C4B00FE8A022}" type="datetimeFigureOut">
              <a:rPr lang="fr-FR" smtClean="0"/>
              <a:t>29/04/2025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1EC827A3-F99C-40B3-A774-FFDF52BB0B6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9171926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4DC3CD-89E2-4810-A6CC-C4B00FE8A022}" type="datetimeFigureOut">
              <a:rPr lang="fr-FR" smtClean="0"/>
              <a:t>29/04/2025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C827A3-F99C-40B3-A774-FFDF52BB0B6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6324149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4DC3CD-89E2-4810-A6CC-C4B00FE8A022}" type="datetimeFigureOut">
              <a:rPr lang="fr-FR" smtClean="0"/>
              <a:t>29/04/2025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C827A3-F99C-40B3-A774-FFDF52BB0B6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773037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4DC3CD-89E2-4810-A6CC-C4B00FE8A022}" type="datetimeFigureOut">
              <a:rPr lang="fr-FR" smtClean="0"/>
              <a:t>29/04/2025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C827A3-F99C-40B3-A774-FFDF52BB0B6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68350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4DC3CD-89E2-4810-A6CC-C4B00FE8A022}" type="datetimeFigureOut">
              <a:rPr lang="fr-FR" smtClean="0"/>
              <a:t>29/04/2025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1EC827A3-F99C-40B3-A774-FFDF52BB0B6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72794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4DC3CD-89E2-4810-A6CC-C4B00FE8A022}" type="datetimeFigureOut">
              <a:rPr lang="fr-FR" smtClean="0"/>
              <a:t>29/04/2025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1EC827A3-F99C-40B3-A774-FFDF52BB0B6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826416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4DC3CD-89E2-4810-A6CC-C4B00FE8A022}" type="datetimeFigureOut">
              <a:rPr lang="fr-FR" smtClean="0"/>
              <a:t>29/04/2025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1EC827A3-F99C-40B3-A774-FFDF52BB0B6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747549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4DC3CD-89E2-4810-A6CC-C4B00FE8A022}" type="datetimeFigureOut">
              <a:rPr lang="fr-FR" smtClean="0"/>
              <a:t>29/04/2025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C827A3-F99C-40B3-A774-FFDF52BB0B6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325917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4DC3CD-89E2-4810-A6CC-C4B00FE8A022}" type="datetimeFigureOut">
              <a:rPr lang="fr-FR" smtClean="0"/>
              <a:t>29/04/2025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C827A3-F99C-40B3-A774-FFDF52BB0B6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523149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4DC3CD-89E2-4810-A6CC-C4B00FE8A022}" type="datetimeFigureOut">
              <a:rPr lang="fr-FR" smtClean="0"/>
              <a:t>29/04/2025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C827A3-F99C-40B3-A774-FFDF52BB0B6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672904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 smtClean="0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4DC3CD-89E2-4810-A6CC-C4B00FE8A022}" type="datetimeFigureOut">
              <a:rPr lang="fr-FR" smtClean="0"/>
              <a:t>29/04/2025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1EC827A3-F99C-40B3-A774-FFDF52BB0B6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988891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4DC3CD-89E2-4810-A6CC-C4B00FE8A022}" type="datetimeFigureOut">
              <a:rPr lang="fr-FR" smtClean="0"/>
              <a:t>29/04/2025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1EC827A3-F99C-40B3-A774-FFDF52BB0B6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265853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6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microsoft.com/office/2007/relationships/hdphoto" Target="../media/hdphoto3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microsoft.com/office/2007/relationships/hdphoto" Target="../media/hdphoto2.wdp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microsoft.com/office/2007/relationships/hdphoto" Target="../media/hdphoto4.wdp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microsoft.com/office/2007/relationships/hdphoto" Target="../media/hdphoto5.wdp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2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e 8"/>
          <p:cNvGrpSpPr/>
          <p:nvPr/>
        </p:nvGrpSpPr>
        <p:grpSpPr>
          <a:xfrm>
            <a:off x="2444693" y="6195694"/>
            <a:ext cx="7475142" cy="662306"/>
            <a:chOff x="2358429" y="2880592"/>
            <a:chExt cx="7475142" cy="662306"/>
          </a:xfrm>
        </p:grpSpPr>
        <p:pic>
          <p:nvPicPr>
            <p:cNvPr id="6" name="Image 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358429" y="2891904"/>
              <a:ext cx="902362" cy="616490"/>
            </a:xfrm>
            <a:prstGeom prst="rect">
              <a:avLst/>
            </a:prstGeom>
          </p:spPr>
        </p:pic>
        <p:pic>
          <p:nvPicPr>
            <p:cNvPr id="7" name="Image 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07559" y="2881313"/>
              <a:ext cx="1026012" cy="661585"/>
            </a:xfrm>
            <a:prstGeom prst="rect">
              <a:avLst/>
            </a:prstGeom>
          </p:spPr>
        </p:pic>
        <p:sp>
          <p:nvSpPr>
            <p:cNvPr id="8" name="Rectangle 7"/>
            <p:cNvSpPr/>
            <p:nvPr/>
          </p:nvSpPr>
          <p:spPr>
            <a:xfrm>
              <a:off x="3048000" y="2880592"/>
              <a:ext cx="6096000" cy="646331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algn="ctr"/>
              <a:r>
                <a:rPr lang="fr-FR" dirty="0" smtClean="0">
                  <a:solidFill>
                    <a:srgbClr val="00B0F0"/>
                  </a:solidFill>
                </a:rPr>
                <a:t>Journée du réseau des équipes mobiles d’hygiène</a:t>
              </a:r>
            </a:p>
            <a:p>
              <a:pPr algn="ctr"/>
              <a:r>
                <a:rPr lang="fr-FR" dirty="0" smtClean="0">
                  <a:solidFill>
                    <a:srgbClr val="00B0F0"/>
                  </a:solidFill>
                </a:rPr>
                <a:t>Mardi 29 avril 2025</a:t>
              </a:r>
              <a:endParaRPr lang="fr-FR" dirty="0">
                <a:solidFill>
                  <a:srgbClr val="00B0F0"/>
                </a:solidFill>
              </a:endParaRPr>
            </a:p>
          </p:txBody>
        </p:sp>
      </p:grpSp>
      <p:grpSp>
        <p:nvGrpSpPr>
          <p:cNvPr id="3" name="Group 2"/>
          <p:cNvGrpSpPr>
            <a:grpSpLocks/>
          </p:cNvGrpSpPr>
          <p:nvPr/>
        </p:nvGrpSpPr>
        <p:grpSpPr bwMode="auto">
          <a:xfrm>
            <a:off x="1397779" y="381203"/>
            <a:ext cx="9947275" cy="5795962"/>
            <a:chOff x="105829020" y="108397312"/>
            <a:chExt cx="9946663" cy="5796481"/>
          </a:xfrm>
        </p:grpSpPr>
        <p:pic>
          <p:nvPicPr>
            <p:cNvPr id="1027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767" t="25150" r="8301" b="27103"/>
            <a:stretch>
              <a:fillRect/>
            </a:stretch>
          </p:blipFill>
          <p:spPr bwMode="auto">
            <a:xfrm>
              <a:off x="105829020" y="108397312"/>
              <a:ext cx="9946663" cy="57964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5B9BD5"/>
                  </a:solidFill>
                </a14:hiddenFill>
              </a:ex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</p:pic>
        <p:sp>
          <p:nvSpPr>
            <p:cNvPr id="4" name="WordArt 4"/>
            <p:cNvSpPr>
              <a:spLocks noChangeArrowheads="1" noChangeShapeType="1" noTextEdit="1"/>
            </p:cNvSpPr>
            <p:nvPr/>
          </p:nvSpPr>
          <p:spPr bwMode="auto">
            <a:xfrm>
              <a:off x="107985805" y="108651528"/>
              <a:ext cx="5610811" cy="4269839"/>
            </a:xfrm>
            <a:prstGeom prst="rect">
              <a:avLst/>
            </a:prstGeom>
          </p:spPr>
          <p:txBody>
            <a:bodyPr wrap="none" fromWordArt="1">
              <a:prstTxWarp prst="textDeflateTop">
                <a:avLst>
                  <a:gd name="adj" fmla="val 46875"/>
                </a:avLst>
              </a:prstTxWarp>
            </a:bodyPr>
            <a:lstStyle/>
            <a:p>
              <a:pPr algn="ctr" rtl="0">
                <a:buNone/>
              </a:pPr>
              <a:r>
                <a:rPr lang="fr-FR" sz="2800" b="1" kern="10" spc="0" dirty="0" smtClean="0">
                  <a:ln w="127">
                    <a:solidFill>
                      <a:srgbClr val="C0504D"/>
                    </a:solidFill>
                    <a:round/>
                    <a:headEnd/>
                    <a:tailEnd/>
                  </a:ln>
                  <a:gradFill rotWithShape="0">
                    <a:gsLst>
                      <a:gs pos="0">
                        <a:srgbClr val="C0504D">
                          <a:gamma/>
                          <a:tint val="28627"/>
                          <a:invGamma/>
                        </a:srgbClr>
                      </a:gs>
                      <a:gs pos="100000">
                        <a:srgbClr val="C0504D"/>
                      </a:gs>
                    </a:gsLst>
                    <a:lin ang="5400000" scaled="1"/>
                  </a:gradFill>
                  <a:effectLst>
                    <a:outerShdw dist="29783" dir="3885598" algn="ctr" rotWithShape="0">
                      <a:srgbClr val="000000">
                        <a:alpha val="50000"/>
                      </a:srgbClr>
                    </a:outerShdw>
                  </a:effectLst>
                  <a:latin typeface="Arial Black" panose="020B0A04020102020204" pitchFamily="34" charset="0"/>
                </a:rPr>
                <a:t>Hygiène</a:t>
              </a:r>
            </a:p>
            <a:p>
              <a:pPr algn="ctr" rtl="0">
                <a:buNone/>
              </a:pPr>
              <a:r>
                <a:rPr lang="fr-FR" sz="2800" b="1" kern="10" spc="0" dirty="0" smtClean="0">
                  <a:ln w="127">
                    <a:solidFill>
                      <a:srgbClr val="C0504D"/>
                    </a:solidFill>
                    <a:round/>
                    <a:headEnd/>
                    <a:tailEnd/>
                  </a:ln>
                  <a:gradFill rotWithShape="0">
                    <a:gsLst>
                      <a:gs pos="0">
                        <a:srgbClr val="C0504D">
                          <a:gamma/>
                          <a:tint val="28627"/>
                          <a:invGamma/>
                        </a:srgbClr>
                      </a:gs>
                      <a:gs pos="100000">
                        <a:srgbClr val="C0504D"/>
                      </a:gs>
                    </a:gsLst>
                    <a:lin ang="5400000" scaled="1"/>
                  </a:gradFill>
                  <a:effectLst>
                    <a:outerShdw dist="29783" dir="3885598" algn="ctr" rotWithShape="0">
                      <a:srgbClr val="000000">
                        <a:alpha val="50000"/>
                      </a:srgbClr>
                    </a:outerShdw>
                  </a:effectLst>
                  <a:latin typeface="Arial Black" panose="020B0A04020102020204" pitchFamily="34" charset="0"/>
                </a:rPr>
                <a:t> respiratoire </a:t>
              </a:r>
            </a:p>
            <a:p>
              <a:pPr algn="ctr" rtl="0">
                <a:buNone/>
              </a:pPr>
              <a:r>
                <a:rPr lang="fr-FR" sz="2800" b="1" kern="10" spc="0" dirty="0" smtClean="0">
                  <a:ln w="127">
                    <a:solidFill>
                      <a:srgbClr val="C0504D"/>
                    </a:solidFill>
                    <a:round/>
                    <a:headEnd/>
                    <a:tailEnd/>
                  </a:ln>
                  <a:gradFill rotWithShape="0">
                    <a:gsLst>
                      <a:gs pos="0">
                        <a:srgbClr val="C0504D">
                          <a:gamma/>
                          <a:tint val="28627"/>
                          <a:invGamma/>
                        </a:srgbClr>
                      </a:gs>
                      <a:gs pos="100000">
                        <a:srgbClr val="C0504D"/>
                      </a:gs>
                    </a:gsLst>
                    <a:lin ang="5400000" scaled="1"/>
                  </a:gradFill>
                  <a:effectLst>
                    <a:outerShdw dist="29783" dir="3885598" algn="ctr" rotWithShape="0">
                      <a:srgbClr val="000000">
                        <a:alpha val="50000"/>
                      </a:srgbClr>
                    </a:outerShdw>
                  </a:effectLst>
                  <a:latin typeface="Arial Black" panose="020B0A04020102020204" pitchFamily="34" charset="0"/>
                </a:rPr>
                <a:t>en image</a:t>
              </a:r>
              <a:endParaRPr lang="fr-FR" sz="2800" b="1" kern="10" spc="0" dirty="0">
                <a:ln w="127">
                  <a:solidFill>
                    <a:srgbClr val="C0504D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C0504D">
                        <a:gamma/>
                        <a:tint val="28627"/>
                        <a:invGamma/>
                      </a:srgbClr>
                    </a:gs>
                    <a:gs pos="100000">
                      <a:srgbClr val="C0504D"/>
                    </a:gs>
                  </a:gsLst>
                  <a:lin ang="5400000" scaled="1"/>
                </a:gradFill>
                <a:effectLst>
                  <a:outerShdw dist="29783" dir="3885598" algn="ctr" rotWithShape="0">
                    <a:srgbClr val="000000">
                      <a:alpha val="50000"/>
                    </a:srgbClr>
                  </a:outerShdw>
                </a:effectLst>
                <a:latin typeface="Arial Black" panose="020B0A04020102020204" pitchFamily="34" charset="0"/>
              </a:endParaRPr>
            </a:p>
          </p:txBody>
        </p:sp>
      </p:grpSp>
      <p:sp>
        <p:nvSpPr>
          <p:cNvPr id="5" name="Rectangle 4"/>
          <p:cNvSpPr/>
          <p:nvPr/>
        </p:nvSpPr>
        <p:spPr>
          <a:xfrm>
            <a:off x="5550026" y="5264009"/>
            <a:ext cx="1672253" cy="276999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1200" b="1" cap="none" spc="50" dirty="0" smtClean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P. MONTELS EMH09</a:t>
            </a:r>
            <a:endParaRPr lang="fr-FR" sz="1200" b="1" cap="none" spc="50" dirty="0">
              <a:ln w="9525" cmpd="sng">
                <a:noFill/>
                <a:prstDash val="solid"/>
              </a:ln>
              <a:solidFill>
                <a:schemeClr val="bg1"/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13740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e 8"/>
          <p:cNvGrpSpPr/>
          <p:nvPr/>
        </p:nvGrpSpPr>
        <p:grpSpPr>
          <a:xfrm>
            <a:off x="2444693" y="6195694"/>
            <a:ext cx="7475142" cy="662306"/>
            <a:chOff x="2358429" y="2880592"/>
            <a:chExt cx="7475142" cy="662306"/>
          </a:xfrm>
        </p:grpSpPr>
        <p:pic>
          <p:nvPicPr>
            <p:cNvPr id="6" name="Image 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358429" y="2891904"/>
              <a:ext cx="902362" cy="616490"/>
            </a:xfrm>
            <a:prstGeom prst="rect">
              <a:avLst/>
            </a:prstGeom>
          </p:spPr>
        </p:pic>
        <p:pic>
          <p:nvPicPr>
            <p:cNvPr id="7" name="Image 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07559" y="2881313"/>
              <a:ext cx="1026012" cy="661585"/>
            </a:xfrm>
            <a:prstGeom prst="rect">
              <a:avLst/>
            </a:prstGeom>
          </p:spPr>
        </p:pic>
        <p:sp>
          <p:nvSpPr>
            <p:cNvPr id="8" name="Rectangle 7"/>
            <p:cNvSpPr/>
            <p:nvPr/>
          </p:nvSpPr>
          <p:spPr>
            <a:xfrm>
              <a:off x="3048000" y="2880592"/>
              <a:ext cx="6096000" cy="646331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algn="ctr"/>
              <a:r>
                <a:rPr lang="fr-FR" dirty="0" smtClean="0">
                  <a:solidFill>
                    <a:srgbClr val="00B0F0"/>
                  </a:solidFill>
                </a:rPr>
                <a:t>Journée du réseau des équipes mobiles d’hygiène</a:t>
              </a:r>
            </a:p>
            <a:p>
              <a:pPr algn="ctr"/>
              <a:r>
                <a:rPr lang="fr-FR" dirty="0" smtClean="0">
                  <a:solidFill>
                    <a:srgbClr val="00B0F0"/>
                  </a:solidFill>
                </a:rPr>
                <a:t>Mardi 29 avril 2025</a:t>
              </a:r>
              <a:endParaRPr lang="fr-FR" dirty="0">
                <a:solidFill>
                  <a:srgbClr val="00B0F0"/>
                </a:solidFill>
              </a:endParaRPr>
            </a:p>
          </p:txBody>
        </p:sp>
      </p:grpSp>
      <p:sp>
        <p:nvSpPr>
          <p:cNvPr id="10" name="ZoneTexte 9"/>
          <p:cNvSpPr txBox="1"/>
          <p:nvPr/>
        </p:nvSpPr>
        <p:spPr>
          <a:xfrm>
            <a:off x="314675" y="1764026"/>
            <a:ext cx="651677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b="1" dirty="0" smtClean="0">
                <a:solidFill>
                  <a:srgbClr val="00B050"/>
                </a:solidFill>
                <a:sym typeface="Wingdings" panose="05000000000000000000" pitchFamily="2" charset="2"/>
              </a:rPr>
              <a:t></a:t>
            </a:r>
            <a:r>
              <a:rPr lang="fr-FR" sz="4000" dirty="0" smtClean="0">
                <a:sym typeface="Wingdings" panose="05000000000000000000" pitchFamily="2" charset="2"/>
              </a:rPr>
              <a:t> </a:t>
            </a:r>
            <a:r>
              <a:rPr lang="fr-FR" sz="4000" dirty="0" smtClean="0">
                <a:latin typeface="Luciole" panose="020B0500020200000003" pitchFamily="34" charset="0"/>
              </a:rPr>
              <a:t>Création rapide ? </a:t>
            </a:r>
            <a:endParaRPr lang="fr-FR" sz="4000" dirty="0" smtClean="0">
              <a:solidFill>
                <a:srgbClr val="0070C0"/>
              </a:solidFill>
              <a:latin typeface="Luciole" panose="020B0500020200000003" pitchFamily="34" charset="0"/>
            </a:endParaRPr>
          </a:p>
          <a:p>
            <a:r>
              <a:rPr lang="fr-FR" sz="4000" b="1" dirty="0" smtClean="0">
                <a:solidFill>
                  <a:srgbClr val="00B050"/>
                </a:solidFill>
                <a:sym typeface="Wingdings" panose="05000000000000000000" pitchFamily="2" charset="2"/>
              </a:rPr>
              <a:t> </a:t>
            </a:r>
            <a:r>
              <a:rPr lang="fr-FR" sz="4000" dirty="0" smtClean="0">
                <a:latin typeface="Luciole" panose="020B0500020200000003" pitchFamily="34" charset="0"/>
              </a:rPr>
              <a:t>Sans prise de tête ?</a:t>
            </a:r>
            <a:endParaRPr lang="fr-FR" sz="4000" dirty="0" smtClean="0">
              <a:solidFill>
                <a:srgbClr val="0070C0"/>
              </a:solidFill>
              <a:latin typeface="Luciole" panose="020B0500020200000003" pitchFamily="34" charset="0"/>
            </a:endParaRPr>
          </a:p>
          <a:p>
            <a:r>
              <a:rPr lang="fr-FR" sz="4000" b="1" dirty="0" smtClean="0">
                <a:solidFill>
                  <a:srgbClr val="00B050"/>
                </a:solidFill>
                <a:sym typeface="Wingdings" panose="05000000000000000000" pitchFamily="2" charset="2"/>
              </a:rPr>
              <a:t> </a:t>
            </a:r>
            <a:r>
              <a:rPr lang="fr-FR" sz="4000" dirty="0" smtClean="0">
                <a:latin typeface="Luciole" panose="020B0500020200000003" pitchFamily="34" charset="0"/>
              </a:rPr>
              <a:t>Sans matériel ?</a:t>
            </a:r>
          </a:p>
          <a:p>
            <a:r>
              <a:rPr lang="fr-FR" sz="4000" b="1" dirty="0">
                <a:solidFill>
                  <a:srgbClr val="00B050"/>
                </a:solidFill>
                <a:sym typeface="Wingdings" panose="05000000000000000000" pitchFamily="2" charset="2"/>
              </a:rPr>
              <a:t> </a:t>
            </a:r>
            <a:r>
              <a:rPr lang="fr-FR" sz="4000" dirty="0" smtClean="0">
                <a:latin typeface="Luciole" panose="020B0500020200000003" pitchFamily="34" charset="0"/>
              </a:rPr>
              <a:t>Sans moyen financier ?</a:t>
            </a:r>
          </a:p>
        </p:txBody>
      </p:sp>
      <p:sp>
        <p:nvSpPr>
          <p:cNvPr id="2" name="Rectangle 1"/>
          <p:cNvSpPr/>
          <p:nvPr/>
        </p:nvSpPr>
        <p:spPr>
          <a:xfrm>
            <a:off x="6831449" y="1748051"/>
            <a:ext cx="4970587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fr-FR" sz="4000" dirty="0" smtClean="0">
                <a:solidFill>
                  <a:srgbClr val="0070C0"/>
                </a:solidFill>
                <a:latin typeface="Luciole" panose="020B0500020200000003" pitchFamily="34" charset="0"/>
                <a:sym typeface="Wingdings" panose="05000000000000000000" pitchFamily="2" charset="2"/>
              </a:rPr>
              <a:t> </a:t>
            </a:r>
            <a:r>
              <a:rPr lang="fr-FR" sz="4000" dirty="0">
                <a:solidFill>
                  <a:srgbClr val="0070C0"/>
                </a:solidFill>
                <a:latin typeface="Luciole" panose="020B0500020200000003" pitchFamily="34" charset="0"/>
                <a:sym typeface="Wingdings" panose="05000000000000000000" pitchFamily="2" charset="2"/>
              </a:rPr>
              <a:t>OUI !</a:t>
            </a:r>
            <a:endParaRPr lang="fr-FR" sz="4000" dirty="0">
              <a:solidFill>
                <a:srgbClr val="0070C0"/>
              </a:solidFill>
              <a:latin typeface="Luciole" panose="020B0500020200000003" pitchFamily="34" charset="0"/>
            </a:endParaRPr>
          </a:p>
          <a:p>
            <a:pPr lvl="0"/>
            <a:r>
              <a:rPr lang="fr-FR" sz="4000" dirty="0" smtClean="0">
                <a:solidFill>
                  <a:srgbClr val="0070C0"/>
                </a:solidFill>
                <a:latin typeface="Luciole" panose="020B0500020200000003" pitchFamily="34" charset="0"/>
                <a:sym typeface="Wingdings" panose="05000000000000000000" pitchFamily="2" charset="2"/>
              </a:rPr>
              <a:t> </a:t>
            </a:r>
            <a:r>
              <a:rPr lang="fr-FR" sz="4000" dirty="0">
                <a:solidFill>
                  <a:srgbClr val="0070C0"/>
                </a:solidFill>
                <a:latin typeface="Luciole" panose="020B0500020200000003" pitchFamily="34" charset="0"/>
                <a:sym typeface="Wingdings" panose="05000000000000000000" pitchFamily="2" charset="2"/>
              </a:rPr>
              <a:t>Plus ou moins !</a:t>
            </a:r>
            <a:endParaRPr lang="fr-FR" sz="4000" dirty="0">
              <a:solidFill>
                <a:srgbClr val="0070C0"/>
              </a:solidFill>
              <a:latin typeface="Luciole" panose="020B0500020200000003" pitchFamily="34" charset="0"/>
            </a:endParaRPr>
          </a:p>
          <a:p>
            <a:pPr lvl="0"/>
            <a:r>
              <a:rPr lang="fr-FR" sz="4000" dirty="0" smtClean="0">
                <a:solidFill>
                  <a:srgbClr val="0070C0"/>
                </a:solidFill>
                <a:latin typeface="Luciole" panose="020B0500020200000003" pitchFamily="34" charset="0"/>
                <a:sym typeface="Wingdings" panose="05000000000000000000" pitchFamily="2" charset="2"/>
              </a:rPr>
              <a:t> </a:t>
            </a:r>
            <a:r>
              <a:rPr lang="fr-FR" sz="4000" dirty="0">
                <a:solidFill>
                  <a:srgbClr val="0070C0"/>
                </a:solidFill>
                <a:latin typeface="Luciole" panose="020B0500020200000003" pitchFamily="34" charset="0"/>
                <a:sym typeface="Wingdings" panose="05000000000000000000" pitchFamily="2" charset="2"/>
              </a:rPr>
              <a:t>OUI !</a:t>
            </a:r>
            <a:endParaRPr lang="fr-FR" sz="4000" dirty="0">
              <a:solidFill>
                <a:prstClr val="black"/>
              </a:solidFill>
              <a:latin typeface="Luciole" panose="020B0500020200000003" pitchFamily="34" charset="0"/>
            </a:endParaRPr>
          </a:p>
          <a:p>
            <a:pPr lvl="0"/>
            <a:r>
              <a:rPr lang="fr-FR" sz="4000" dirty="0" smtClean="0">
                <a:solidFill>
                  <a:srgbClr val="0070C0"/>
                </a:solidFill>
                <a:latin typeface="Luciole" panose="020B0500020200000003" pitchFamily="34" charset="0"/>
                <a:sym typeface="Wingdings" panose="05000000000000000000" pitchFamily="2" charset="2"/>
              </a:rPr>
              <a:t> </a:t>
            </a:r>
            <a:r>
              <a:rPr lang="fr-FR" sz="4000" dirty="0">
                <a:solidFill>
                  <a:srgbClr val="0070C0"/>
                </a:solidFill>
                <a:latin typeface="Luciole" panose="020B0500020200000003" pitchFamily="34" charset="0"/>
                <a:sym typeface="Wingdings" panose="05000000000000000000" pitchFamily="2" charset="2"/>
              </a:rPr>
              <a:t>OUI </a:t>
            </a:r>
            <a:r>
              <a:rPr lang="fr-FR" sz="4000" dirty="0" smtClean="0">
                <a:solidFill>
                  <a:srgbClr val="0070C0"/>
                </a:solidFill>
                <a:latin typeface="Luciole" panose="020B0500020200000003" pitchFamily="34" charset="0"/>
                <a:sym typeface="Wingdings" panose="05000000000000000000" pitchFamily="2" charset="2"/>
              </a:rPr>
              <a:t>!</a:t>
            </a:r>
            <a:endParaRPr lang="fr-FR" sz="4000" dirty="0">
              <a:solidFill>
                <a:prstClr val="black"/>
              </a:solidFill>
              <a:latin typeface="Luciole" panose="020B0500020200000003" pitchFamily="34" charset="0"/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379563" y="155274"/>
            <a:ext cx="1181243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000" dirty="0" smtClean="0">
                <a:latin typeface="Luciole" panose="020B0500020200000003" pitchFamily="34" charset="0"/>
              </a:rPr>
              <a:t>Il </a:t>
            </a:r>
            <a:r>
              <a:rPr lang="fr-FR" sz="4000" dirty="0">
                <a:latin typeface="Luciole" panose="020B0500020200000003" pitchFamily="34" charset="0"/>
              </a:rPr>
              <a:t>me semble que le cahier des charges est rempli :</a:t>
            </a:r>
          </a:p>
        </p:txBody>
      </p:sp>
    </p:spTree>
    <p:extLst>
      <p:ext uri="{BB962C8B-B14F-4D97-AF65-F5344CB8AC3E}">
        <p14:creationId xmlns:p14="http://schemas.microsoft.com/office/powerpoint/2010/main" val="1725480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e 8"/>
          <p:cNvGrpSpPr/>
          <p:nvPr/>
        </p:nvGrpSpPr>
        <p:grpSpPr>
          <a:xfrm>
            <a:off x="2444693" y="6195694"/>
            <a:ext cx="7475142" cy="662306"/>
            <a:chOff x="2358429" y="2880592"/>
            <a:chExt cx="7475142" cy="662306"/>
          </a:xfrm>
        </p:grpSpPr>
        <p:pic>
          <p:nvPicPr>
            <p:cNvPr id="6" name="Image 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358429" y="2891904"/>
              <a:ext cx="902362" cy="616490"/>
            </a:xfrm>
            <a:prstGeom prst="rect">
              <a:avLst/>
            </a:prstGeom>
          </p:spPr>
        </p:pic>
        <p:pic>
          <p:nvPicPr>
            <p:cNvPr id="7" name="Image 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07559" y="2881313"/>
              <a:ext cx="1026012" cy="661585"/>
            </a:xfrm>
            <a:prstGeom prst="rect">
              <a:avLst/>
            </a:prstGeom>
          </p:spPr>
        </p:pic>
        <p:sp>
          <p:nvSpPr>
            <p:cNvPr id="8" name="Rectangle 7"/>
            <p:cNvSpPr/>
            <p:nvPr/>
          </p:nvSpPr>
          <p:spPr>
            <a:xfrm>
              <a:off x="3048000" y="2880592"/>
              <a:ext cx="6096000" cy="646331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algn="ctr"/>
              <a:r>
                <a:rPr lang="fr-FR" dirty="0" smtClean="0">
                  <a:solidFill>
                    <a:srgbClr val="00B0F0"/>
                  </a:solidFill>
                </a:rPr>
                <a:t>Journée du réseau des équipes mobiles d’hygiène</a:t>
              </a:r>
            </a:p>
            <a:p>
              <a:pPr algn="ctr"/>
              <a:r>
                <a:rPr lang="fr-FR" dirty="0" smtClean="0">
                  <a:solidFill>
                    <a:srgbClr val="00B0F0"/>
                  </a:solidFill>
                </a:rPr>
                <a:t>Mardi 29 avril 2025</a:t>
              </a:r>
              <a:endParaRPr lang="fr-FR" dirty="0">
                <a:solidFill>
                  <a:srgbClr val="00B0F0"/>
                </a:solidFill>
              </a:endParaRPr>
            </a:p>
          </p:txBody>
        </p:sp>
      </p:grpSp>
      <p:sp>
        <p:nvSpPr>
          <p:cNvPr id="2" name="Rectangle 1"/>
          <p:cNvSpPr/>
          <p:nvPr/>
        </p:nvSpPr>
        <p:spPr>
          <a:xfrm>
            <a:off x="185928" y="384935"/>
            <a:ext cx="1003706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fr-FR" sz="4000" b="1" dirty="0">
                <a:solidFill>
                  <a:srgbClr val="00B050"/>
                </a:solidFill>
                <a:sym typeface="Wingdings" panose="05000000000000000000" pitchFamily="2" charset="2"/>
              </a:rPr>
              <a:t> </a:t>
            </a:r>
            <a:r>
              <a:rPr lang="fr-FR" sz="4000" dirty="0">
                <a:solidFill>
                  <a:prstClr val="black"/>
                </a:solidFill>
                <a:latin typeface="Luciole" panose="020B0500020200000003" pitchFamily="34" charset="0"/>
              </a:rPr>
              <a:t>Adaptable aux différentes </a:t>
            </a:r>
            <a:r>
              <a:rPr lang="fr-FR" sz="4000" dirty="0" smtClean="0">
                <a:solidFill>
                  <a:prstClr val="black"/>
                </a:solidFill>
                <a:latin typeface="Luciole" panose="020B0500020200000003" pitchFamily="34" charset="0"/>
              </a:rPr>
              <a:t>structures</a:t>
            </a:r>
            <a:endParaRPr lang="fr-FR" sz="4000" dirty="0">
              <a:solidFill>
                <a:srgbClr val="0070C0"/>
              </a:solidFill>
              <a:latin typeface="Luciole" panose="020B0500020200000003" pitchFamily="34" charset="0"/>
              <a:sym typeface="Wingdings" panose="05000000000000000000" pitchFamily="2" charset="2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9919835" y="466565"/>
            <a:ext cx="227658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fr-FR" sz="4000" dirty="0">
                <a:solidFill>
                  <a:srgbClr val="0070C0"/>
                </a:solidFill>
                <a:latin typeface="Luciole" panose="020B0500020200000003" pitchFamily="34" charset="0"/>
                <a:sym typeface="Wingdings" panose="05000000000000000000" pitchFamily="2" charset="2"/>
              </a:rPr>
              <a:t> OUI !</a:t>
            </a:r>
          </a:p>
        </p:txBody>
      </p:sp>
      <p:sp>
        <p:nvSpPr>
          <p:cNvPr id="4" name="Rectangle 3"/>
          <p:cNvSpPr/>
          <p:nvPr/>
        </p:nvSpPr>
        <p:spPr>
          <a:xfrm>
            <a:off x="791876" y="1349056"/>
            <a:ext cx="6166708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fr-FR" sz="3200" dirty="0">
                <a:solidFill>
                  <a:prstClr val="black"/>
                </a:solidFill>
                <a:latin typeface="Luciole" panose="020B0500020200000003" pitchFamily="34" charset="0"/>
              </a:rPr>
              <a:t>Il suffit de changer les 6/7 photos sur le diaporama et de créer une nouvelle vidéo pour avoir une vidéo adaptée à une autre structure et donc qui « parlera » un peu plus aux </a:t>
            </a:r>
            <a:r>
              <a:rPr lang="fr-FR" sz="3200" dirty="0" smtClean="0">
                <a:solidFill>
                  <a:prstClr val="black"/>
                </a:solidFill>
                <a:latin typeface="Luciole" panose="020B0500020200000003" pitchFamily="34" charset="0"/>
              </a:rPr>
              <a:t>professionnels.</a:t>
            </a:r>
            <a:endParaRPr lang="fr-FR" sz="3200" dirty="0">
              <a:solidFill>
                <a:prstClr val="black"/>
              </a:solidFill>
              <a:latin typeface="Luciole" panose="020B0500020200000003" pitchFamily="34" charset="0"/>
            </a:endParaRP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4"/>
          <a:srcRect l="3576" r="868" b="1590"/>
          <a:stretch/>
        </p:blipFill>
        <p:spPr>
          <a:xfrm>
            <a:off x="7040881" y="2791827"/>
            <a:ext cx="5056632" cy="3215782"/>
          </a:xfrm>
          <a:prstGeom prst="rect">
            <a:avLst/>
          </a:prstGeom>
        </p:spPr>
      </p:pic>
      <p:sp>
        <p:nvSpPr>
          <p:cNvPr id="10" name="Bulle ronde 9"/>
          <p:cNvSpPr/>
          <p:nvPr/>
        </p:nvSpPr>
        <p:spPr>
          <a:xfrm>
            <a:off x="9646920" y="1459820"/>
            <a:ext cx="2313432" cy="1054780"/>
          </a:xfrm>
          <a:prstGeom prst="wedgeEllipseCallout">
            <a:avLst>
              <a:gd name="adj1" fmla="val 4068"/>
              <a:gd name="adj2" fmla="val 188202"/>
            </a:avLst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>
                <a:solidFill>
                  <a:prstClr val="black"/>
                </a:solidFill>
                <a:latin typeface="Luciole" panose="020B0500020200000003" pitchFamily="34" charset="0"/>
              </a:rPr>
              <a:t>Tu as vu, </a:t>
            </a:r>
            <a:r>
              <a:rPr lang="fr-FR" dirty="0">
                <a:solidFill>
                  <a:prstClr val="black"/>
                </a:solidFill>
                <a:latin typeface="Luciole" panose="020B0500020200000003" pitchFamily="34" charset="0"/>
              </a:rPr>
              <a:t>c’est chez nous ! </a:t>
            </a:r>
            <a:endParaRPr lang="fr-FR" dirty="0"/>
          </a:p>
        </p:txBody>
      </p:sp>
      <p:sp>
        <p:nvSpPr>
          <p:cNvPr id="11" name="Bulle ronde 10"/>
          <p:cNvSpPr/>
          <p:nvPr/>
        </p:nvSpPr>
        <p:spPr>
          <a:xfrm>
            <a:off x="6839712" y="1280906"/>
            <a:ext cx="2313432" cy="1054780"/>
          </a:xfrm>
          <a:prstGeom prst="wedgeEllipseCallout">
            <a:avLst>
              <a:gd name="adj1" fmla="val -29133"/>
              <a:gd name="adj2" fmla="val 217677"/>
            </a:avLst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>
                <a:solidFill>
                  <a:prstClr val="black"/>
                </a:solidFill>
                <a:latin typeface="Luciole" panose="020B0500020200000003" pitchFamily="34" charset="0"/>
              </a:rPr>
              <a:t>Oh c’est chez nous ! 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7713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10" grpId="0" animBg="1"/>
      <p:bldP spid="1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e 8"/>
          <p:cNvGrpSpPr/>
          <p:nvPr/>
        </p:nvGrpSpPr>
        <p:grpSpPr>
          <a:xfrm>
            <a:off x="2444693" y="6195694"/>
            <a:ext cx="7475142" cy="662306"/>
            <a:chOff x="2358429" y="2880592"/>
            <a:chExt cx="7475142" cy="662306"/>
          </a:xfrm>
        </p:grpSpPr>
        <p:pic>
          <p:nvPicPr>
            <p:cNvPr id="6" name="Image 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358429" y="2891904"/>
              <a:ext cx="902362" cy="616490"/>
            </a:xfrm>
            <a:prstGeom prst="rect">
              <a:avLst/>
            </a:prstGeom>
          </p:spPr>
        </p:pic>
        <p:pic>
          <p:nvPicPr>
            <p:cNvPr id="7" name="Image 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07559" y="2881313"/>
              <a:ext cx="1026012" cy="661585"/>
            </a:xfrm>
            <a:prstGeom prst="rect">
              <a:avLst/>
            </a:prstGeom>
          </p:spPr>
        </p:pic>
        <p:sp>
          <p:nvSpPr>
            <p:cNvPr id="8" name="Rectangle 7"/>
            <p:cNvSpPr/>
            <p:nvPr/>
          </p:nvSpPr>
          <p:spPr>
            <a:xfrm>
              <a:off x="3048000" y="2880592"/>
              <a:ext cx="6096000" cy="646331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algn="ctr"/>
              <a:r>
                <a:rPr lang="fr-FR" dirty="0" smtClean="0">
                  <a:solidFill>
                    <a:srgbClr val="00B0F0"/>
                  </a:solidFill>
                </a:rPr>
                <a:t>Journée du réseau des équipes mobiles d’hygiène</a:t>
              </a:r>
            </a:p>
            <a:p>
              <a:pPr algn="ctr"/>
              <a:r>
                <a:rPr lang="fr-FR" dirty="0" smtClean="0">
                  <a:solidFill>
                    <a:srgbClr val="00B0F0"/>
                  </a:solidFill>
                </a:rPr>
                <a:t>Mardi 29 avril 2025</a:t>
              </a:r>
              <a:endParaRPr lang="fr-FR" dirty="0">
                <a:solidFill>
                  <a:srgbClr val="00B0F0"/>
                </a:solidFill>
              </a:endParaRPr>
            </a:p>
          </p:txBody>
        </p:sp>
      </p:grpSp>
      <p:pic>
        <p:nvPicPr>
          <p:cNvPr id="2" name="Imag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19809" y="1300428"/>
            <a:ext cx="5552381" cy="42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7093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e 8"/>
          <p:cNvGrpSpPr/>
          <p:nvPr/>
        </p:nvGrpSpPr>
        <p:grpSpPr>
          <a:xfrm>
            <a:off x="2444693" y="6195694"/>
            <a:ext cx="7475142" cy="662306"/>
            <a:chOff x="2358429" y="2880592"/>
            <a:chExt cx="7475142" cy="662306"/>
          </a:xfrm>
        </p:grpSpPr>
        <p:pic>
          <p:nvPicPr>
            <p:cNvPr id="6" name="Image 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358429" y="2891904"/>
              <a:ext cx="902362" cy="616490"/>
            </a:xfrm>
            <a:prstGeom prst="rect">
              <a:avLst/>
            </a:prstGeom>
          </p:spPr>
        </p:pic>
        <p:pic>
          <p:nvPicPr>
            <p:cNvPr id="7" name="Image 6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07559" y="2881313"/>
              <a:ext cx="1026012" cy="661585"/>
            </a:xfrm>
            <a:prstGeom prst="rect">
              <a:avLst/>
            </a:prstGeom>
          </p:spPr>
        </p:pic>
        <p:sp>
          <p:nvSpPr>
            <p:cNvPr id="8" name="Rectangle 7"/>
            <p:cNvSpPr/>
            <p:nvPr/>
          </p:nvSpPr>
          <p:spPr>
            <a:xfrm>
              <a:off x="3048000" y="2880592"/>
              <a:ext cx="6096000" cy="646331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algn="ctr"/>
              <a:r>
                <a:rPr lang="fr-FR" dirty="0" smtClean="0">
                  <a:solidFill>
                    <a:srgbClr val="00B0F0"/>
                  </a:solidFill>
                </a:rPr>
                <a:t>Journée du réseau des équipes mobiles d’hygiène</a:t>
              </a:r>
            </a:p>
            <a:p>
              <a:pPr algn="ctr"/>
              <a:r>
                <a:rPr lang="fr-FR" dirty="0" smtClean="0">
                  <a:solidFill>
                    <a:srgbClr val="00B0F0"/>
                  </a:solidFill>
                </a:rPr>
                <a:t>Mardi 29 avril 2025</a:t>
              </a:r>
              <a:endParaRPr lang="fr-FR" dirty="0">
                <a:solidFill>
                  <a:srgbClr val="00B0F0"/>
                </a:solidFill>
              </a:endParaRPr>
            </a:p>
          </p:txBody>
        </p:sp>
      </p:grpSp>
      <p:pic>
        <p:nvPicPr>
          <p:cNvPr id="2" name="hygiene respiratoire 29avril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7093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e 8"/>
          <p:cNvGrpSpPr/>
          <p:nvPr/>
        </p:nvGrpSpPr>
        <p:grpSpPr>
          <a:xfrm>
            <a:off x="2444693" y="6195694"/>
            <a:ext cx="7475142" cy="662306"/>
            <a:chOff x="2358429" y="2880592"/>
            <a:chExt cx="7475142" cy="662306"/>
          </a:xfrm>
        </p:grpSpPr>
        <p:pic>
          <p:nvPicPr>
            <p:cNvPr id="6" name="Image 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358429" y="2891904"/>
              <a:ext cx="902362" cy="616490"/>
            </a:xfrm>
            <a:prstGeom prst="rect">
              <a:avLst/>
            </a:prstGeom>
          </p:spPr>
        </p:pic>
        <p:pic>
          <p:nvPicPr>
            <p:cNvPr id="7" name="Image 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07559" y="2881313"/>
              <a:ext cx="1026012" cy="661585"/>
            </a:xfrm>
            <a:prstGeom prst="rect">
              <a:avLst/>
            </a:prstGeom>
          </p:spPr>
        </p:pic>
        <p:sp>
          <p:nvSpPr>
            <p:cNvPr id="8" name="Rectangle 7"/>
            <p:cNvSpPr/>
            <p:nvPr/>
          </p:nvSpPr>
          <p:spPr>
            <a:xfrm>
              <a:off x="3048000" y="2880592"/>
              <a:ext cx="6096000" cy="646331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algn="ctr"/>
              <a:r>
                <a:rPr lang="fr-FR" dirty="0" smtClean="0">
                  <a:solidFill>
                    <a:srgbClr val="00B0F0"/>
                  </a:solidFill>
                </a:rPr>
                <a:t>Journée du réseau des équipes mobiles d’hygiène</a:t>
              </a:r>
            </a:p>
            <a:p>
              <a:pPr algn="ctr"/>
              <a:r>
                <a:rPr lang="fr-FR" dirty="0" smtClean="0">
                  <a:solidFill>
                    <a:srgbClr val="00B0F0"/>
                  </a:solidFill>
                </a:rPr>
                <a:t>Mardi 29 avril 2025</a:t>
              </a:r>
              <a:endParaRPr lang="fr-FR" dirty="0">
                <a:solidFill>
                  <a:srgbClr val="00B0F0"/>
                </a:solidFill>
              </a:endParaRPr>
            </a:p>
          </p:txBody>
        </p:sp>
      </p:grpSp>
      <p:sp>
        <p:nvSpPr>
          <p:cNvPr id="2" name="Rectangle 1"/>
          <p:cNvSpPr/>
          <p:nvPr/>
        </p:nvSpPr>
        <p:spPr>
          <a:xfrm>
            <a:off x="155920" y="132695"/>
            <a:ext cx="12052687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r-FR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Merci pour votre attention ….</a:t>
            </a:r>
            <a:endParaRPr lang="fr-FR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25530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e 8"/>
          <p:cNvGrpSpPr/>
          <p:nvPr/>
        </p:nvGrpSpPr>
        <p:grpSpPr>
          <a:xfrm>
            <a:off x="2444693" y="6195694"/>
            <a:ext cx="7475142" cy="662306"/>
            <a:chOff x="2358429" y="2880592"/>
            <a:chExt cx="7475142" cy="662306"/>
          </a:xfrm>
        </p:grpSpPr>
        <p:pic>
          <p:nvPicPr>
            <p:cNvPr id="6" name="Image 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358429" y="2891904"/>
              <a:ext cx="902362" cy="616490"/>
            </a:xfrm>
            <a:prstGeom prst="rect">
              <a:avLst/>
            </a:prstGeom>
          </p:spPr>
        </p:pic>
        <p:pic>
          <p:nvPicPr>
            <p:cNvPr id="7" name="Image 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07559" y="2881313"/>
              <a:ext cx="1026012" cy="661585"/>
            </a:xfrm>
            <a:prstGeom prst="rect">
              <a:avLst/>
            </a:prstGeom>
          </p:spPr>
        </p:pic>
        <p:sp>
          <p:nvSpPr>
            <p:cNvPr id="8" name="Rectangle 7"/>
            <p:cNvSpPr/>
            <p:nvPr/>
          </p:nvSpPr>
          <p:spPr>
            <a:xfrm>
              <a:off x="3048000" y="2880592"/>
              <a:ext cx="6096000" cy="646331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algn="ctr"/>
              <a:r>
                <a:rPr lang="fr-FR" dirty="0" smtClean="0">
                  <a:solidFill>
                    <a:srgbClr val="00B0F0"/>
                  </a:solidFill>
                </a:rPr>
                <a:t>Journée du réseau des équipes mobiles d’hygiène</a:t>
              </a:r>
            </a:p>
            <a:p>
              <a:pPr algn="ctr"/>
              <a:r>
                <a:rPr lang="fr-FR" dirty="0" smtClean="0">
                  <a:solidFill>
                    <a:srgbClr val="00B0F0"/>
                  </a:solidFill>
                </a:rPr>
                <a:t>Mardi 29 avril 2025</a:t>
              </a:r>
              <a:endParaRPr lang="fr-FR" dirty="0">
                <a:solidFill>
                  <a:srgbClr val="00B0F0"/>
                </a:solidFill>
              </a:endParaRPr>
            </a:p>
          </p:txBody>
        </p:sp>
      </p:grpSp>
      <p:sp>
        <p:nvSpPr>
          <p:cNvPr id="10" name="Rectangle 9"/>
          <p:cNvSpPr/>
          <p:nvPr/>
        </p:nvSpPr>
        <p:spPr>
          <a:xfrm>
            <a:off x="-164121" y="-79597"/>
            <a:ext cx="12036081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r-FR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… d’autant plus que c’est ma dernière participation !</a:t>
            </a:r>
            <a:endParaRPr lang="fr-FR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 rotWithShape="1">
          <a:blip r:embed="rId4"/>
          <a:srcRect l="685"/>
          <a:stretch/>
        </p:blipFill>
        <p:spPr>
          <a:xfrm>
            <a:off x="2444693" y="1713164"/>
            <a:ext cx="7367730" cy="4455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13269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e 8"/>
          <p:cNvGrpSpPr/>
          <p:nvPr/>
        </p:nvGrpSpPr>
        <p:grpSpPr>
          <a:xfrm>
            <a:off x="2444693" y="6195694"/>
            <a:ext cx="7475142" cy="662306"/>
            <a:chOff x="2358429" y="2880592"/>
            <a:chExt cx="7475142" cy="662306"/>
          </a:xfrm>
        </p:grpSpPr>
        <p:pic>
          <p:nvPicPr>
            <p:cNvPr id="6" name="Image 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358429" y="2891904"/>
              <a:ext cx="902362" cy="616490"/>
            </a:xfrm>
            <a:prstGeom prst="rect">
              <a:avLst/>
            </a:prstGeom>
          </p:spPr>
        </p:pic>
        <p:pic>
          <p:nvPicPr>
            <p:cNvPr id="7" name="Image 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07559" y="2881313"/>
              <a:ext cx="1026012" cy="661585"/>
            </a:xfrm>
            <a:prstGeom prst="rect">
              <a:avLst/>
            </a:prstGeom>
          </p:spPr>
        </p:pic>
        <p:sp>
          <p:nvSpPr>
            <p:cNvPr id="8" name="Rectangle 7"/>
            <p:cNvSpPr/>
            <p:nvPr/>
          </p:nvSpPr>
          <p:spPr>
            <a:xfrm>
              <a:off x="3048000" y="2880592"/>
              <a:ext cx="6096000" cy="646331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algn="ctr"/>
              <a:r>
                <a:rPr lang="fr-FR" dirty="0" smtClean="0">
                  <a:solidFill>
                    <a:srgbClr val="00B0F0"/>
                  </a:solidFill>
                </a:rPr>
                <a:t>Journée du réseau des équipes mobiles d’hygiène</a:t>
              </a:r>
            </a:p>
            <a:p>
              <a:pPr algn="ctr"/>
              <a:r>
                <a:rPr lang="fr-FR" dirty="0" smtClean="0">
                  <a:solidFill>
                    <a:srgbClr val="00B0F0"/>
                  </a:solidFill>
                </a:rPr>
                <a:t>Mardi 29 avril 2025</a:t>
              </a:r>
              <a:endParaRPr lang="fr-FR" dirty="0">
                <a:solidFill>
                  <a:srgbClr val="00B0F0"/>
                </a:solidFill>
              </a:endParaRPr>
            </a:p>
          </p:txBody>
        </p:sp>
      </p:grpSp>
      <p:pic>
        <p:nvPicPr>
          <p:cNvPr id="3" name="Imag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0289" y="32196"/>
            <a:ext cx="4371975" cy="6858000"/>
          </a:xfrm>
          <a:prstGeom prst="rect">
            <a:avLst/>
          </a:prstGeom>
        </p:spPr>
      </p:pic>
      <p:sp>
        <p:nvSpPr>
          <p:cNvPr id="2" name="Bulle ronde 1"/>
          <p:cNvSpPr/>
          <p:nvPr/>
        </p:nvSpPr>
        <p:spPr>
          <a:xfrm>
            <a:off x="5537916" y="128788"/>
            <a:ext cx="6529589" cy="2923505"/>
          </a:xfrm>
          <a:prstGeom prst="wedgeEllipseCallout">
            <a:avLst>
              <a:gd name="adj1" fmla="val -65212"/>
              <a:gd name="adj2" fmla="val 6553"/>
            </a:avLst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dirty="0" smtClean="0"/>
              <a:t>Un Hygiéniste n’est jamais en retard, ni en avance d’ailleurs, il arrive précisément à l’heure prévue !</a:t>
            </a:r>
            <a:endParaRPr lang="fr-FR" sz="2400" dirty="0"/>
          </a:p>
        </p:txBody>
      </p:sp>
    </p:spTree>
    <p:extLst>
      <p:ext uri="{BB962C8B-B14F-4D97-AF65-F5344CB8AC3E}">
        <p14:creationId xmlns:p14="http://schemas.microsoft.com/office/powerpoint/2010/main" val="3185625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e 8"/>
          <p:cNvGrpSpPr/>
          <p:nvPr/>
        </p:nvGrpSpPr>
        <p:grpSpPr>
          <a:xfrm>
            <a:off x="2444693" y="6195694"/>
            <a:ext cx="7475142" cy="662306"/>
            <a:chOff x="2358429" y="2880592"/>
            <a:chExt cx="7475142" cy="662306"/>
          </a:xfrm>
        </p:grpSpPr>
        <p:pic>
          <p:nvPicPr>
            <p:cNvPr id="6" name="Image 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358429" y="2891904"/>
              <a:ext cx="902362" cy="616490"/>
            </a:xfrm>
            <a:prstGeom prst="rect">
              <a:avLst/>
            </a:prstGeom>
          </p:spPr>
        </p:pic>
        <p:pic>
          <p:nvPicPr>
            <p:cNvPr id="7" name="Image 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07559" y="2881313"/>
              <a:ext cx="1026012" cy="661585"/>
            </a:xfrm>
            <a:prstGeom prst="rect">
              <a:avLst/>
            </a:prstGeom>
          </p:spPr>
        </p:pic>
        <p:sp>
          <p:nvSpPr>
            <p:cNvPr id="8" name="Rectangle 7"/>
            <p:cNvSpPr/>
            <p:nvPr/>
          </p:nvSpPr>
          <p:spPr>
            <a:xfrm>
              <a:off x="3048000" y="2880592"/>
              <a:ext cx="6096000" cy="646331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algn="ctr"/>
              <a:r>
                <a:rPr lang="fr-FR" dirty="0" smtClean="0">
                  <a:solidFill>
                    <a:srgbClr val="00B0F0"/>
                  </a:solidFill>
                </a:rPr>
                <a:t>Journée du réseau des équipes mobiles d’hygiène</a:t>
              </a:r>
            </a:p>
            <a:p>
              <a:pPr algn="ctr"/>
              <a:r>
                <a:rPr lang="fr-FR" dirty="0" smtClean="0">
                  <a:solidFill>
                    <a:srgbClr val="00B0F0"/>
                  </a:solidFill>
                </a:rPr>
                <a:t>Mardi 29 avril 2025</a:t>
              </a:r>
              <a:endParaRPr lang="fr-FR" dirty="0">
                <a:solidFill>
                  <a:srgbClr val="00B0F0"/>
                </a:solidFill>
              </a:endParaRPr>
            </a:p>
          </p:txBody>
        </p:sp>
      </p:grpSp>
      <p:sp>
        <p:nvSpPr>
          <p:cNvPr id="2" name="ZoneTexte 1"/>
          <p:cNvSpPr txBox="1"/>
          <p:nvPr/>
        </p:nvSpPr>
        <p:spPr>
          <a:xfrm>
            <a:off x="207807" y="1881388"/>
            <a:ext cx="1199857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5400" dirty="0" smtClean="0">
                <a:latin typeface="Luciole" panose="020B0500020200000003" pitchFamily="34" charset="0"/>
              </a:rPr>
              <a:t>Ou une autre façon facile (?) d’essayer de faire passer des infos</a:t>
            </a:r>
            <a:endParaRPr lang="fr-FR" sz="5400" dirty="0">
              <a:latin typeface="Luciole" panose="020B0500020200000003" pitchFamily="34" charset="0"/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4"/>
          <a:srcRect l="35676" t="21765" r="16710"/>
          <a:stretch/>
        </p:blipFill>
        <p:spPr>
          <a:xfrm>
            <a:off x="9463177" y="4347713"/>
            <a:ext cx="2743200" cy="2537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34792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e 8"/>
          <p:cNvGrpSpPr/>
          <p:nvPr/>
        </p:nvGrpSpPr>
        <p:grpSpPr>
          <a:xfrm>
            <a:off x="2444693" y="6195694"/>
            <a:ext cx="7475142" cy="662306"/>
            <a:chOff x="2358429" y="2880592"/>
            <a:chExt cx="7475142" cy="662306"/>
          </a:xfrm>
        </p:grpSpPr>
        <p:pic>
          <p:nvPicPr>
            <p:cNvPr id="6" name="Image 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358429" y="2891904"/>
              <a:ext cx="902362" cy="616490"/>
            </a:xfrm>
            <a:prstGeom prst="rect">
              <a:avLst/>
            </a:prstGeom>
          </p:spPr>
        </p:pic>
        <p:pic>
          <p:nvPicPr>
            <p:cNvPr id="7" name="Image 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07559" y="2881313"/>
              <a:ext cx="1026012" cy="661585"/>
            </a:xfrm>
            <a:prstGeom prst="rect">
              <a:avLst/>
            </a:prstGeom>
          </p:spPr>
        </p:pic>
        <p:sp>
          <p:nvSpPr>
            <p:cNvPr id="8" name="Rectangle 7"/>
            <p:cNvSpPr/>
            <p:nvPr/>
          </p:nvSpPr>
          <p:spPr>
            <a:xfrm>
              <a:off x="3048000" y="2880592"/>
              <a:ext cx="6096000" cy="646331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algn="ctr"/>
              <a:r>
                <a:rPr lang="fr-FR" dirty="0" smtClean="0">
                  <a:solidFill>
                    <a:srgbClr val="00B0F0"/>
                  </a:solidFill>
                </a:rPr>
                <a:t>Journée du réseau des équipes mobiles d’hygiène</a:t>
              </a:r>
            </a:p>
            <a:p>
              <a:pPr algn="ctr"/>
              <a:r>
                <a:rPr lang="fr-FR" dirty="0" smtClean="0">
                  <a:solidFill>
                    <a:srgbClr val="00B0F0"/>
                  </a:solidFill>
                </a:rPr>
                <a:t>Mardi 29 avril 2025</a:t>
              </a:r>
              <a:endParaRPr lang="fr-FR" dirty="0">
                <a:solidFill>
                  <a:srgbClr val="00B0F0"/>
                </a:solidFill>
              </a:endParaRPr>
            </a:p>
          </p:txBody>
        </p:sp>
      </p:grpSp>
      <p:pic>
        <p:nvPicPr>
          <p:cNvPr id="10" name="Image 9" descr="L&amp;#39;homme sur le point de départ d&amp;#39;une course | Photo Gratuite"/>
          <p:cNvPicPr/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031" b="96161" l="9585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693935" y="765090"/>
            <a:ext cx="5760720" cy="479298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Pensées 1"/>
          <p:cNvSpPr/>
          <p:nvPr/>
        </p:nvSpPr>
        <p:spPr>
          <a:xfrm>
            <a:off x="5934973" y="127466"/>
            <a:ext cx="5840083" cy="2787308"/>
          </a:xfrm>
          <a:prstGeom prst="cloudCallout">
            <a:avLst>
              <a:gd name="adj1" fmla="val -58310"/>
              <a:gd name="adj2" fmla="val 3503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dirty="0" smtClean="0"/>
              <a:t>Parler HYGIENE sans PowerPoint en faisant en sorte que le professionnel s’y retrouve !</a:t>
            </a:r>
            <a:endParaRPr lang="fr-FR" sz="2400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34973" y="4033741"/>
            <a:ext cx="1761897" cy="2145978"/>
          </a:xfrm>
          <a:prstGeom prst="rect">
            <a:avLst/>
          </a:prstGeom>
        </p:spPr>
      </p:pic>
      <p:sp>
        <p:nvSpPr>
          <p:cNvPr id="4" name="Bulle ronde 3"/>
          <p:cNvSpPr/>
          <p:nvPr/>
        </p:nvSpPr>
        <p:spPr>
          <a:xfrm>
            <a:off x="7910423" y="3192665"/>
            <a:ext cx="2794959" cy="1682151"/>
          </a:xfrm>
          <a:prstGeom prst="wedgeEllipseCallout">
            <a:avLst>
              <a:gd name="adj1" fmla="val -82152"/>
              <a:gd name="adj2" fmla="val 3430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800" dirty="0" smtClean="0"/>
              <a:t>Pourquoi pas une vidéo !</a:t>
            </a:r>
            <a:endParaRPr lang="fr-FR" sz="2800" dirty="0"/>
          </a:p>
        </p:txBody>
      </p:sp>
    </p:spTree>
    <p:extLst>
      <p:ext uri="{BB962C8B-B14F-4D97-AF65-F5344CB8AC3E}">
        <p14:creationId xmlns:p14="http://schemas.microsoft.com/office/powerpoint/2010/main" val="36355660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e 8"/>
          <p:cNvGrpSpPr/>
          <p:nvPr/>
        </p:nvGrpSpPr>
        <p:grpSpPr>
          <a:xfrm>
            <a:off x="2444693" y="6195694"/>
            <a:ext cx="7475142" cy="662306"/>
            <a:chOff x="2358429" y="2880592"/>
            <a:chExt cx="7475142" cy="662306"/>
          </a:xfrm>
        </p:grpSpPr>
        <p:pic>
          <p:nvPicPr>
            <p:cNvPr id="6" name="Image 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358429" y="2891904"/>
              <a:ext cx="902362" cy="616490"/>
            </a:xfrm>
            <a:prstGeom prst="rect">
              <a:avLst/>
            </a:prstGeom>
          </p:spPr>
        </p:pic>
        <p:pic>
          <p:nvPicPr>
            <p:cNvPr id="7" name="Image 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07559" y="2881313"/>
              <a:ext cx="1026012" cy="661585"/>
            </a:xfrm>
            <a:prstGeom prst="rect">
              <a:avLst/>
            </a:prstGeom>
          </p:spPr>
        </p:pic>
        <p:sp>
          <p:nvSpPr>
            <p:cNvPr id="8" name="Rectangle 7"/>
            <p:cNvSpPr/>
            <p:nvPr/>
          </p:nvSpPr>
          <p:spPr>
            <a:xfrm>
              <a:off x="3048000" y="2880592"/>
              <a:ext cx="6096000" cy="646331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algn="ctr"/>
              <a:r>
                <a:rPr lang="fr-FR" dirty="0" smtClean="0">
                  <a:solidFill>
                    <a:srgbClr val="00B0F0"/>
                  </a:solidFill>
                </a:rPr>
                <a:t>Journée du réseau des équipes mobiles d’hygiène</a:t>
              </a:r>
            </a:p>
            <a:p>
              <a:pPr algn="ctr"/>
              <a:r>
                <a:rPr lang="fr-FR" dirty="0" smtClean="0">
                  <a:solidFill>
                    <a:srgbClr val="00B0F0"/>
                  </a:solidFill>
                </a:rPr>
                <a:t>Mardi 29 avril 2025</a:t>
              </a:r>
              <a:endParaRPr lang="fr-FR" dirty="0">
                <a:solidFill>
                  <a:srgbClr val="00B0F0"/>
                </a:solidFill>
              </a:endParaRPr>
            </a:p>
          </p:txBody>
        </p:sp>
      </p:grpSp>
      <p:pic>
        <p:nvPicPr>
          <p:cNvPr id="10" name="Image 9" descr="Développer un bon cahier des charges de site web"/>
          <p:cNvPicPr/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891" b="89966" l="9946" r="8997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0051" y="447835"/>
            <a:ext cx="5760720" cy="650557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ZoneTexte 1"/>
          <p:cNvSpPr txBox="1"/>
          <p:nvPr/>
        </p:nvSpPr>
        <p:spPr>
          <a:xfrm>
            <a:off x="6182264" y="235964"/>
            <a:ext cx="6196477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 smtClean="0">
                <a:solidFill>
                  <a:srgbClr val="00B050"/>
                </a:solidFill>
                <a:sym typeface="Wingdings" panose="05000000000000000000" pitchFamily="2" charset="2"/>
              </a:rPr>
              <a:t></a:t>
            </a:r>
            <a:r>
              <a:rPr lang="fr-FR" sz="3200" dirty="0" smtClean="0">
                <a:sym typeface="Wingdings" panose="05000000000000000000" pitchFamily="2" charset="2"/>
              </a:rPr>
              <a:t> </a:t>
            </a:r>
            <a:r>
              <a:rPr lang="fr-FR" sz="3200" dirty="0" smtClean="0">
                <a:latin typeface="Luciole" panose="020B0500020200000003" pitchFamily="34" charset="0"/>
              </a:rPr>
              <a:t>Création rapide</a:t>
            </a:r>
          </a:p>
          <a:p>
            <a:r>
              <a:rPr lang="fr-FR" sz="3200" b="1" dirty="0">
                <a:solidFill>
                  <a:srgbClr val="00B050"/>
                </a:solidFill>
                <a:sym typeface="Wingdings" panose="05000000000000000000" pitchFamily="2" charset="2"/>
              </a:rPr>
              <a:t> </a:t>
            </a:r>
            <a:r>
              <a:rPr lang="fr-FR" sz="3200" dirty="0" smtClean="0">
                <a:latin typeface="Luciole" panose="020B0500020200000003" pitchFamily="34" charset="0"/>
              </a:rPr>
              <a:t>Sans prise de tête</a:t>
            </a:r>
          </a:p>
          <a:p>
            <a:r>
              <a:rPr lang="fr-FR" sz="3200" b="1" dirty="0">
                <a:solidFill>
                  <a:srgbClr val="00B050"/>
                </a:solidFill>
                <a:sym typeface="Wingdings" panose="05000000000000000000" pitchFamily="2" charset="2"/>
              </a:rPr>
              <a:t> </a:t>
            </a:r>
            <a:r>
              <a:rPr lang="fr-FR" sz="3200" dirty="0" smtClean="0">
                <a:latin typeface="Luciole" panose="020B0500020200000003" pitchFamily="34" charset="0"/>
              </a:rPr>
              <a:t>Sans matériel</a:t>
            </a:r>
          </a:p>
          <a:p>
            <a:r>
              <a:rPr lang="fr-FR" sz="3200" b="1" dirty="0">
                <a:solidFill>
                  <a:srgbClr val="00B050"/>
                </a:solidFill>
                <a:sym typeface="Wingdings" panose="05000000000000000000" pitchFamily="2" charset="2"/>
              </a:rPr>
              <a:t> </a:t>
            </a:r>
            <a:r>
              <a:rPr lang="fr-FR" sz="3200" dirty="0" smtClean="0">
                <a:latin typeface="Luciole" panose="020B0500020200000003" pitchFamily="34" charset="0"/>
              </a:rPr>
              <a:t>Sans moyen financier</a:t>
            </a:r>
          </a:p>
          <a:p>
            <a:r>
              <a:rPr lang="fr-FR" sz="3200" b="1" dirty="0">
                <a:solidFill>
                  <a:srgbClr val="00B050"/>
                </a:solidFill>
                <a:sym typeface="Wingdings" panose="05000000000000000000" pitchFamily="2" charset="2"/>
              </a:rPr>
              <a:t> </a:t>
            </a:r>
            <a:r>
              <a:rPr lang="fr-FR" sz="3200" dirty="0" smtClean="0">
                <a:latin typeface="Luciole" panose="020B0500020200000003" pitchFamily="34" charset="0"/>
              </a:rPr>
              <a:t>Adaptable aux différentes structures</a:t>
            </a:r>
            <a:endParaRPr lang="fr-FR" sz="3200" dirty="0">
              <a:latin typeface="Luciole" panose="020B0500020200000003" pitchFamily="34" charset="0"/>
            </a:endParaRPr>
          </a:p>
        </p:txBody>
      </p:sp>
      <p:sp>
        <p:nvSpPr>
          <p:cNvPr id="5" name="Ellipse 4"/>
          <p:cNvSpPr/>
          <p:nvPr/>
        </p:nvSpPr>
        <p:spPr>
          <a:xfrm>
            <a:off x="5736013" y="3575339"/>
            <a:ext cx="3157810" cy="1276710"/>
          </a:xfrm>
          <a:prstGeom prst="ellips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b="1" dirty="0" smtClean="0">
                <a:solidFill>
                  <a:srgbClr val="00B050"/>
                </a:solidFill>
              </a:rPr>
              <a:t>Le professionnel doit s’y retrouver !</a:t>
            </a:r>
            <a:endParaRPr lang="fr-FR" b="1" dirty="0">
              <a:solidFill>
                <a:srgbClr val="00B050"/>
              </a:solidFill>
            </a:endParaRPr>
          </a:p>
        </p:txBody>
      </p:sp>
      <p:cxnSp>
        <p:nvCxnSpPr>
          <p:cNvPr id="4" name="Connecteur droit avec flèche 3"/>
          <p:cNvCxnSpPr/>
          <p:nvPr/>
        </p:nvCxnSpPr>
        <p:spPr>
          <a:xfrm flipH="1">
            <a:off x="7651630" y="3148642"/>
            <a:ext cx="527537" cy="732515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</p:cxnSp>
      <p:sp>
        <p:nvSpPr>
          <p:cNvPr id="3" name="ZoneTexte 2"/>
          <p:cNvSpPr txBox="1"/>
          <p:nvPr/>
        </p:nvSpPr>
        <p:spPr>
          <a:xfrm>
            <a:off x="329184" y="155448"/>
            <a:ext cx="446468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dirty="0">
                <a:latin typeface="Luciole" panose="020B0500020200000003" pitchFamily="34" charset="0"/>
              </a:rPr>
              <a:t>Cahier des charges …</a:t>
            </a:r>
          </a:p>
        </p:txBody>
      </p:sp>
      <p:pic>
        <p:nvPicPr>
          <p:cNvPr id="12" name="Image 11"/>
          <p:cNvPicPr/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04" b="100000" l="240" r="99760">
                        <a14:foregroundMark x1="52278" y1="73535" x2="52278" y2="73535"/>
                        <a14:foregroundMark x1="69544" y1="39596" x2="69544" y2="39596"/>
                        <a14:foregroundMark x1="69544" y1="41818" x2="69544" y2="41818"/>
                        <a14:foregroundMark x1="67626" y1="51313" x2="67626" y2="51313"/>
                        <a14:foregroundMark x1="68825" y1="49091" x2="68825" y2="49091"/>
                        <a14:foregroundMark x1="71223" y1="43838" x2="71223" y2="43838"/>
                        <a14:foregroundMark x1="76259" y1="25859" x2="76259" y2="25859"/>
                        <a14:foregroundMark x1="76259" y1="21010" x2="76259" y2="21010"/>
                        <a14:foregroundMark x1="76259" y1="18788" x2="76259" y2="18788"/>
                        <a14:foregroundMark x1="76259" y1="13939" x2="76259" y2="13939"/>
                        <a14:foregroundMark x1="76259" y1="10707" x2="76259" y2="10707"/>
                        <a14:foregroundMark x1="69784" y1="19798" x2="69784" y2="19798"/>
                        <a14:foregroundMark x1="69784" y1="19798" x2="69784" y2="19798"/>
                        <a14:foregroundMark x1="50600" y1="38384" x2="50600" y2="38384"/>
                        <a14:foregroundMark x1="45564" y1="41414" x2="45564" y2="41414"/>
                        <a14:foregroundMark x1="45564" y1="41414" x2="45564" y2="41414"/>
                        <a14:foregroundMark x1="68825" y1="37980" x2="68825" y2="37980"/>
                        <a14:foregroundMark x1="68825" y1="37980" x2="68825" y2="37980"/>
                        <a14:foregroundMark x1="58993" y1="70707" x2="58993" y2="70707"/>
                        <a14:foregroundMark x1="58993" y1="70707" x2="58993" y2="70707"/>
                        <a14:foregroundMark x1="51079" y1="54545" x2="51079" y2="54545"/>
                        <a14:foregroundMark x1="51079" y1="54545" x2="51079" y2="54545"/>
                        <a14:foregroundMark x1="46523" y1="48283" x2="46523" y2="48283"/>
                        <a14:foregroundMark x1="46523" y1="48283" x2="46523" y2="48283"/>
                        <a14:foregroundMark x1="41247" y1="45859" x2="41247" y2="45859"/>
                        <a14:foregroundMark x1="41247" y1="45859" x2="41247" y2="45859"/>
                        <a14:foregroundMark x1="39089" y1="39798" x2="39089" y2="39798"/>
                        <a14:foregroundMark x1="38849" y1="38990" x2="38849" y2="38990"/>
                        <a14:foregroundMark x1="34293" y1="39798" x2="34293" y2="39798"/>
                        <a14:foregroundMark x1="32614" y1="43434" x2="32614" y2="43434"/>
                        <a14:foregroundMark x1="59712" y1="61616" x2="59712" y2="61616"/>
                        <a14:foregroundMark x1="59712" y1="61616" x2="59712" y2="61616"/>
                        <a14:foregroundMark x1="67866" y1="68485" x2="67866" y2="68485"/>
                        <a14:foregroundMark x1="68585" y1="68687" x2="68585" y2="68687"/>
                        <a14:foregroundMark x1="69544" y1="69899" x2="69544" y2="69899"/>
                        <a14:foregroundMark x1="70743" y1="72121" x2="70743" y2="72121"/>
                        <a14:foregroundMark x1="71223" y1="74747" x2="71223" y2="74747"/>
                        <a14:foregroundMark x1="63070" y1="82222" x2="63070" y2="82222"/>
                        <a14:foregroundMark x1="63070" y1="82222" x2="63070" y2="82222"/>
                        <a14:foregroundMark x1="70983" y1="89091" x2="70983" y2="89091"/>
                        <a14:foregroundMark x1="71703" y1="89091" x2="71703" y2="89091"/>
                        <a14:foregroundMark x1="75060" y1="89293" x2="75060" y2="89293"/>
                        <a14:foregroundMark x1="76019" y1="89293" x2="76019" y2="89293"/>
                        <a14:foregroundMark x1="78417" y1="84242" x2="78417" y2="84242"/>
                        <a14:foregroundMark x1="78897" y1="82424" x2="78897" y2="82424"/>
                        <a14:foregroundMark x1="78897" y1="80808" x2="78897" y2="80808"/>
                        <a14:foregroundMark x1="62830" y1="75960" x2="62830" y2="75960"/>
                        <a14:foregroundMark x1="62830" y1="75960" x2="62830" y2="75960"/>
                        <a14:foregroundMark x1="57794" y1="91717" x2="57794" y2="91717"/>
                        <a14:foregroundMark x1="57794" y1="91717" x2="57794" y2="91717"/>
                        <a14:foregroundMark x1="86091" y1="88283" x2="86091" y2="88283"/>
                        <a14:foregroundMark x1="85612" y1="88283" x2="85612" y2="882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03432" y="3316312"/>
            <a:ext cx="3088568" cy="363709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1712146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e 8"/>
          <p:cNvGrpSpPr/>
          <p:nvPr/>
        </p:nvGrpSpPr>
        <p:grpSpPr>
          <a:xfrm>
            <a:off x="2444693" y="6195694"/>
            <a:ext cx="7475142" cy="662306"/>
            <a:chOff x="2358429" y="2880592"/>
            <a:chExt cx="7475142" cy="662306"/>
          </a:xfrm>
        </p:grpSpPr>
        <p:pic>
          <p:nvPicPr>
            <p:cNvPr id="6" name="Image 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358429" y="2891904"/>
              <a:ext cx="902362" cy="616490"/>
            </a:xfrm>
            <a:prstGeom prst="rect">
              <a:avLst/>
            </a:prstGeom>
          </p:spPr>
        </p:pic>
        <p:pic>
          <p:nvPicPr>
            <p:cNvPr id="7" name="Image 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07559" y="2881313"/>
              <a:ext cx="1026012" cy="661585"/>
            </a:xfrm>
            <a:prstGeom prst="rect">
              <a:avLst/>
            </a:prstGeom>
          </p:spPr>
        </p:pic>
        <p:sp>
          <p:nvSpPr>
            <p:cNvPr id="8" name="Rectangle 7"/>
            <p:cNvSpPr/>
            <p:nvPr/>
          </p:nvSpPr>
          <p:spPr>
            <a:xfrm>
              <a:off x="3048000" y="2880592"/>
              <a:ext cx="6096000" cy="646331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algn="ctr"/>
              <a:r>
                <a:rPr lang="fr-FR" dirty="0" smtClean="0">
                  <a:solidFill>
                    <a:srgbClr val="00B0F0"/>
                  </a:solidFill>
                </a:rPr>
                <a:t>Journée du réseau des équipes mobiles d’hygiène</a:t>
              </a:r>
            </a:p>
            <a:p>
              <a:pPr algn="ctr"/>
              <a:r>
                <a:rPr lang="fr-FR" dirty="0" smtClean="0">
                  <a:solidFill>
                    <a:srgbClr val="00B0F0"/>
                  </a:solidFill>
                </a:rPr>
                <a:t>Mardi 29 avril 2025</a:t>
              </a:r>
              <a:endParaRPr lang="fr-FR" dirty="0">
                <a:solidFill>
                  <a:srgbClr val="00B0F0"/>
                </a:solidFill>
              </a:endParaRPr>
            </a:p>
          </p:txBody>
        </p:sp>
      </p:grpSp>
      <p:grpSp>
        <p:nvGrpSpPr>
          <p:cNvPr id="4" name="Groupe 3"/>
          <p:cNvGrpSpPr/>
          <p:nvPr/>
        </p:nvGrpSpPr>
        <p:grpSpPr>
          <a:xfrm>
            <a:off x="2185358" y="232613"/>
            <a:ext cx="5432151" cy="4529169"/>
            <a:chOff x="5352023" y="862341"/>
            <a:chExt cx="5432151" cy="4529169"/>
          </a:xfrm>
        </p:grpSpPr>
        <p:pic>
          <p:nvPicPr>
            <p:cNvPr id="10" name="Image 9" descr="commissaire.jpg - Casimages.com"/>
            <p:cNvPicPr/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0" r="100000">
                          <a14:foregroundMark x1="89437" y1="11957" x2="89437" y2="1195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33500" y="2480370"/>
              <a:ext cx="2524568" cy="291114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" name="Pensées 1"/>
            <p:cNvSpPr/>
            <p:nvPr/>
          </p:nvSpPr>
          <p:spPr>
            <a:xfrm rot="21373446">
              <a:off x="5352023" y="862341"/>
              <a:ext cx="5432151" cy="2385617"/>
            </a:xfrm>
            <a:prstGeom prst="cloudCallout">
              <a:avLst>
                <a:gd name="adj1" fmla="val -8338"/>
                <a:gd name="adj2" fmla="val 51318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2800" dirty="0" smtClean="0"/>
                <a:t>Bon sang, mais c’est bien sûr !</a:t>
              </a:r>
            </a:p>
            <a:p>
              <a:pPr algn="ctr"/>
              <a:r>
                <a:rPr lang="fr-FR" sz="2800" dirty="0" smtClean="0"/>
                <a:t>Une vidéo PowerPoint ! </a:t>
              </a:r>
              <a:endParaRPr lang="fr-FR" sz="2800" dirty="0">
                <a:solidFill>
                  <a:srgbClr val="FFFF00"/>
                </a:solidFill>
              </a:endParaRPr>
            </a:p>
          </p:txBody>
        </p:sp>
      </p:grpSp>
      <p:sp>
        <p:nvSpPr>
          <p:cNvPr id="5" name="Rectangle à coins arrondis 4"/>
          <p:cNvSpPr/>
          <p:nvPr/>
        </p:nvSpPr>
        <p:spPr>
          <a:xfrm>
            <a:off x="6676849" y="5426013"/>
            <a:ext cx="5479648" cy="448575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rgbClr val="FFFF00"/>
                </a:solidFill>
                <a:latin typeface="Luciole" panose="020B0500020200000003" pitchFamily="34" charset="0"/>
              </a:rPr>
              <a:t>*</a:t>
            </a:r>
            <a:r>
              <a:rPr lang="fr-FR" dirty="0">
                <a:latin typeface="Luciole" panose="020B0500020200000003" pitchFamily="34" charset="0"/>
              </a:rPr>
              <a:t> </a:t>
            </a:r>
            <a:r>
              <a:rPr lang="fr-FR" dirty="0">
                <a:solidFill>
                  <a:srgbClr val="FFFF00"/>
                </a:solidFill>
                <a:latin typeface="Luciole" panose="020B0500020200000003" pitchFamily="34" charset="0"/>
              </a:rPr>
              <a:t>Je croyais qu’on avait dit sans PowerPoint </a:t>
            </a:r>
            <a:r>
              <a:rPr lang="fr-FR" dirty="0" smtClean="0">
                <a:solidFill>
                  <a:srgbClr val="FFFF00"/>
                </a:solidFill>
                <a:latin typeface="Luciole" panose="020B0500020200000003" pitchFamily="34" charset="0"/>
              </a:rPr>
              <a:t>?</a:t>
            </a:r>
            <a:endParaRPr lang="fr-FR" dirty="0"/>
          </a:p>
        </p:txBody>
      </p:sp>
      <p:sp>
        <p:nvSpPr>
          <p:cNvPr id="11" name="Rectangle à coins arrondis 10"/>
          <p:cNvSpPr/>
          <p:nvPr/>
        </p:nvSpPr>
        <p:spPr>
          <a:xfrm>
            <a:off x="163901" y="5193102"/>
            <a:ext cx="2484409" cy="1112808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Seul les plus anciens auront la référence …</a:t>
            </a:r>
            <a:endParaRPr lang="fr-FR" dirty="0"/>
          </a:p>
        </p:txBody>
      </p:sp>
      <p:sp>
        <p:nvSpPr>
          <p:cNvPr id="12" name="Rectangle 11"/>
          <p:cNvSpPr/>
          <p:nvPr/>
        </p:nvSpPr>
        <p:spPr>
          <a:xfrm>
            <a:off x="5808126" y="1665976"/>
            <a:ext cx="30489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>
                <a:solidFill>
                  <a:srgbClr val="FFFF00"/>
                </a:solidFill>
                <a:latin typeface="Luciole" panose="020B0500020200000003" pitchFamily="34" charset="0"/>
              </a:rPr>
              <a:t>*</a:t>
            </a:r>
            <a:endParaRPr lang="fr-FR" dirty="0">
              <a:latin typeface="Luciole" panose="020B05000202000000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8084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1" grpId="0" animBg="1"/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e 8"/>
          <p:cNvGrpSpPr/>
          <p:nvPr/>
        </p:nvGrpSpPr>
        <p:grpSpPr>
          <a:xfrm>
            <a:off x="2444693" y="6195694"/>
            <a:ext cx="7475142" cy="662306"/>
            <a:chOff x="2358429" y="2880592"/>
            <a:chExt cx="7475142" cy="662306"/>
          </a:xfrm>
        </p:grpSpPr>
        <p:pic>
          <p:nvPicPr>
            <p:cNvPr id="6" name="Image 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358429" y="2891904"/>
              <a:ext cx="902362" cy="616490"/>
            </a:xfrm>
            <a:prstGeom prst="rect">
              <a:avLst/>
            </a:prstGeom>
          </p:spPr>
        </p:pic>
        <p:pic>
          <p:nvPicPr>
            <p:cNvPr id="7" name="Image 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07559" y="2881313"/>
              <a:ext cx="1026012" cy="661585"/>
            </a:xfrm>
            <a:prstGeom prst="rect">
              <a:avLst/>
            </a:prstGeom>
          </p:spPr>
        </p:pic>
        <p:sp>
          <p:nvSpPr>
            <p:cNvPr id="8" name="Rectangle 7"/>
            <p:cNvSpPr/>
            <p:nvPr/>
          </p:nvSpPr>
          <p:spPr>
            <a:xfrm>
              <a:off x="3048000" y="2880592"/>
              <a:ext cx="6096000" cy="646331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algn="ctr"/>
              <a:r>
                <a:rPr lang="fr-FR" dirty="0" smtClean="0">
                  <a:solidFill>
                    <a:srgbClr val="00B0F0"/>
                  </a:solidFill>
                </a:rPr>
                <a:t>Journée du réseau des équipes mobiles d’hygiène</a:t>
              </a:r>
            </a:p>
            <a:p>
              <a:pPr algn="ctr"/>
              <a:r>
                <a:rPr lang="fr-FR" dirty="0" smtClean="0">
                  <a:solidFill>
                    <a:srgbClr val="00B0F0"/>
                  </a:solidFill>
                </a:rPr>
                <a:t>Mardi 29 avril 2025</a:t>
              </a:r>
              <a:endParaRPr lang="fr-FR" dirty="0">
                <a:solidFill>
                  <a:srgbClr val="00B0F0"/>
                </a:solidFill>
              </a:endParaRPr>
            </a:p>
          </p:txBody>
        </p:sp>
      </p:grpSp>
      <p:pic>
        <p:nvPicPr>
          <p:cNvPr id="10" name="Image 9" descr="Microsoft PowerPoint 2024 ALng OLV NL Each AP LTSC (EP2-27516)"/>
          <p:cNvPicPr/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0" r="100000">
                        <a14:foregroundMark x1="12000" y1="42286" x2="12000" y2="42286"/>
                        <a14:foregroundMark x1="26909" y1="35714" x2="26909" y2="35714"/>
                        <a14:foregroundMark x1="39152" y1="44286" x2="39152" y2="44286"/>
                        <a14:foregroundMark x1="46667" y1="48857" x2="46667" y2="48857"/>
                        <a14:foregroundMark x1="53455" y1="51714" x2="53455" y2="51714"/>
                        <a14:foregroundMark x1="61333" y1="52286" x2="61333" y2="52286"/>
                        <a14:foregroundMark x1="67879" y1="53143" x2="67879" y2="53143"/>
                        <a14:foregroundMark x1="72485" y1="52000" x2="72485" y2="52000"/>
                        <a14:foregroundMark x1="78788" y1="54286" x2="78788" y2="54286"/>
                        <a14:foregroundMark x1="86182" y1="52857" x2="86182" y2="52857"/>
                        <a14:foregroundMark x1="86182" y1="42571" x2="86182" y2="42571"/>
                        <a14:foregroundMark x1="88727" y1="49429" x2="88727" y2="49429"/>
                        <a14:foregroundMark x1="95152" y1="47143" x2="95152" y2="471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1904" y="-78423"/>
            <a:ext cx="5760720" cy="244284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Ellipse 1"/>
          <p:cNvSpPr/>
          <p:nvPr/>
        </p:nvSpPr>
        <p:spPr>
          <a:xfrm>
            <a:off x="628541" y="2285999"/>
            <a:ext cx="2467155" cy="2018581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Création du diaporama</a:t>
            </a:r>
            <a:endParaRPr lang="fr-FR" dirty="0"/>
          </a:p>
        </p:txBody>
      </p:sp>
      <p:sp>
        <p:nvSpPr>
          <p:cNvPr id="14" name="Ellipse 13"/>
          <p:cNvSpPr/>
          <p:nvPr/>
        </p:nvSpPr>
        <p:spPr>
          <a:xfrm>
            <a:off x="3552358" y="2285999"/>
            <a:ext cx="2467155" cy="2018581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Minutage du diaporama </a:t>
            </a:r>
          </a:p>
        </p:txBody>
      </p:sp>
      <p:sp>
        <p:nvSpPr>
          <p:cNvPr id="15" name="Ellipse 14"/>
          <p:cNvSpPr/>
          <p:nvPr/>
        </p:nvSpPr>
        <p:spPr>
          <a:xfrm>
            <a:off x="6479593" y="2261476"/>
            <a:ext cx="2467155" cy="2018581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Ajout d’un musique libre de droit</a:t>
            </a:r>
            <a:endParaRPr lang="fr-FR" dirty="0"/>
          </a:p>
        </p:txBody>
      </p:sp>
      <p:sp>
        <p:nvSpPr>
          <p:cNvPr id="16" name="Ellipse 15"/>
          <p:cNvSpPr/>
          <p:nvPr/>
        </p:nvSpPr>
        <p:spPr>
          <a:xfrm>
            <a:off x="9406829" y="2286001"/>
            <a:ext cx="2467155" cy="2018581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Création de la vidéo</a:t>
            </a:r>
            <a:endParaRPr lang="fr-FR" dirty="0"/>
          </a:p>
        </p:txBody>
      </p:sp>
      <p:sp>
        <p:nvSpPr>
          <p:cNvPr id="17" name="Ellipse 16"/>
          <p:cNvSpPr/>
          <p:nvPr/>
        </p:nvSpPr>
        <p:spPr>
          <a:xfrm>
            <a:off x="9406829" y="4317047"/>
            <a:ext cx="2467155" cy="1878647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Fichier </a:t>
            </a:r>
            <a:r>
              <a:rPr lang="fr-FR" dirty="0">
                <a:sym typeface="Wingdings" panose="05000000000000000000" pitchFamily="2" charset="2"/>
              </a:rPr>
              <a:t> </a:t>
            </a:r>
            <a:endParaRPr lang="fr-FR" dirty="0"/>
          </a:p>
          <a:p>
            <a:pPr algn="ctr"/>
            <a:r>
              <a:rPr lang="fr-FR" dirty="0"/>
              <a:t>Exporter </a:t>
            </a:r>
            <a:r>
              <a:rPr lang="fr-FR" dirty="0">
                <a:sym typeface="Wingdings" panose="05000000000000000000" pitchFamily="2" charset="2"/>
              </a:rPr>
              <a:t> </a:t>
            </a:r>
            <a:endParaRPr lang="fr-FR" dirty="0"/>
          </a:p>
          <a:p>
            <a:pPr algn="ctr"/>
            <a:r>
              <a:rPr lang="fr-FR" dirty="0"/>
              <a:t>Créer une vidéo</a:t>
            </a:r>
          </a:p>
        </p:txBody>
      </p:sp>
      <p:sp>
        <p:nvSpPr>
          <p:cNvPr id="18" name="Ellipse 17"/>
          <p:cNvSpPr/>
          <p:nvPr/>
        </p:nvSpPr>
        <p:spPr>
          <a:xfrm>
            <a:off x="3552358" y="4317047"/>
            <a:ext cx="2581023" cy="1878647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Diaporama </a:t>
            </a:r>
            <a:r>
              <a:rPr lang="fr-FR" dirty="0" smtClean="0">
                <a:sym typeface="Wingdings" panose="05000000000000000000" pitchFamily="2" charset="2"/>
              </a:rPr>
              <a:t></a:t>
            </a:r>
          </a:p>
          <a:p>
            <a:pPr algn="ctr"/>
            <a:r>
              <a:rPr lang="fr-FR" dirty="0" smtClean="0">
                <a:sym typeface="Wingdings" panose="05000000000000000000" pitchFamily="2" charset="2"/>
              </a:rPr>
              <a:t>Vérifier le minutage</a:t>
            </a:r>
            <a:endParaRPr lang="fr-FR" dirty="0"/>
          </a:p>
        </p:txBody>
      </p:sp>
      <p:sp>
        <p:nvSpPr>
          <p:cNvPr id="13" name="Ellipse 12"/>
          <p:cNvSpPr/>
          <p:nvPr/>
        </p:nvSpPr>
        <p:spPr>
          <a:xfrm>
            <a:off x="6595469" y="4398042"/>
            <a:ext cx="2467155" cy="1716658"/>
          </a:xfrm>
          <a:prstGeom prst="ellips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1600" dirty="0" smtClean="0"/>
              <a:t>De préférence une qui reste dans la tête toute la journée !</a:t>
            </a:r>
            <a:endParaRPr lang="fr-FR" sz="1600" dirty="0"/>
          </a:p>
        </p:txBody>
      </p:sp>
    </p:spTree>
    <p:extLst>
      <p:ext uri="{BB962C8B-B14F-4D97-AF65-F5344CB8AC3E}">
        <p14:creationId xmlns:p14="http://schemas.microsoft.com/office/powerpoint/2010/main" val="1094354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e 8"/>
          <p:cNvGrpSpPr/>
          <p:nvPr/>
        </p:nvGrpSpPr>
        <p:grpSpPr>
          <a:xfrm>
            <a:off x="2444693" y="6195694"/>
            <a:ext cx="7475142" cy="662306"/>
            <a:chOff x="2358429" y="2880592"/>
            <a:chExt cx="7475142" cy="662306"/>
          </a:xfrm>
        </p:grpSpPr>
        <p:pic>
          <p:nvPicPr>
            <p:cNvPr id="6" name="Image 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358429" y="2891904"/>
              <a:ext cx="902362" cy="616490"/>
            </a:xfrm>
            <a:prstGeom prst="rect">
              <a:avLst/>
            </a:prstGeom>
          </p:spPr>
        </p:pic>
        <p:pic>
          <p:nvPicPr>
            <p:cNvPr id="7" name="Image 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07559" y="2881313"/>
              <a:ext cx="1026012" cy="661585"/>
            </a:xfrm>
            <a:prstGeom prst="rect">
              <a:avLst/>
            </a:prstGeom>
          </p:spPr>
        </p:pic>
        <p:sp>
          <p:nvSpPr>
            <p:cNvPr id="8" name="Rectangle 7"/>
            <p:cNvSpPr/>
            <p:nvPr/>
          </p:nvSpPr>
          <p:spPr>
            <a:xfrm>
              <a:off x="3048000" y="2880592"/>
              <a:ext cx="6096000" cy="646331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algn="ctr"/>
              <a:r>
                <a:rPr lang="fr-FR" dirty="0" smtClean="0">
                  <a:solidFill>
                    <a:srgbClr val="00B0F0"/>
                  </a:solidFill>
                </a:rPr>
                <a:t>Journée du réseau des équipes mobiles d’hygiène</a:t>
              </a:r>
            </a:p>
            <a:p>
              <a:pPr algn="ctr"/>
              <a:r>
                <a:rPr lang="fr-FR" dirty="0" smtClean="0">
                  <a:solidFill>
                    <a:srgbClr val="00B0F0"/>
                  </a:solidFill>
                </a:rPr>
                <a:t>Mardi 29 avril 2025</a:t>
              </a:r>
              <a:endParaRPr lang="fr-FR" dirty="0">
                <a:solidFill>
                  <a:srgbClr val="00B0F0"/>
                </a:solidFill>
              </a:endParaRPr>
            </a:p>
          </p:txBody>
        </p:sp>
      </p:grpSp>
      <p:pic>
        <p:nvPicPr>
          <p:cNvPr id="2" name="Imag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47055" y="412748"/>
            <a:ext cx="3367713" cy="3859068"/>
          </a:xfrm>
          <a:prstGeom prst="rect">
            <a:avLst/>
          </a:prstGeom>
        </p:spPr>
      </p:pic>
      <p:sp>
        <p:nvSpPr>
          <p:cNvPr id="3" name="Ellipse 2"/>
          <p:cNvSpPr/>
          <p:nvPr/>
        </p:nvSpPr>
        <p:spPr>
          <a:xfrm>
            <a:off x="7414127" y="3148642"/>
            <a:ext cx="3985404" cy="1733910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L’Hygiène Respiratoire à l’EHPAD Le Château à VERNIOLLE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896793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e 8"/>
          <p:cNvGrpSpPr/>
          <p:nvPr/>
        </p:nvGrpSpPr>
        <p:grpSpPr>
          <a:xfrm>
            <a:off x="2444693" y="6195694"/>
            <a:ext cx="7475142" cy="662306"/>
            <a:chOff x="2358429" y="2880592"/>
            <a:chExt cx="7475142" cy="662306"/>
          </a:xfrm>
        </p:grpSpPr>
        <p:pic>
          <p:nvPicPr>
            <p:cNvPr id="6" name="Image 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358429" y="2891904"/>
              <a:ext cx="902362" cy="616490"/>
            </a:xfrm>
            <a:prstGeom prst="rect">
              <a:avLst/>
            </a:prstGeom>
          </p:spPr>
        </p:pic>
        <p:pic>
          <p:nvPicPr>
            <p:cNvPr id="7" name="Image 6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07559" y="2881313"/>
              <a:ext cx="1026012" cy="661585"/>
            </a:xfrm>
            <a:prstGeom prst="rect">
              <a:avLst/>
            </a:prstGeom>
          </p:spPr>
        </p:pic>
        <p:sp>
          <p:nvSpPr>
            <p:cNvPr id="8" name="Rectangle 7"/>
            <p:cNvSpPr/>
            <p:nvPr/>
          </p:nvSpPr>
          <p:spPr>
            <a:xfrm>
              <a:off x="3048000" y="2880592"/>
              <a:ext cx="6096000" cy="646331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algn="ctr"/>
              <a:r>
                <a:rPr lang="fr-FR" dirty="0" smtClean="0">
                  <a:solidFill>
                    <a:srgbClr val="00B0F0"/>
                  </a:solidFill>
                </a:rPr>
                <a:t>Journée du réseau des équipes mobiles d’hygiène</a:t>
              </a:r>
            </a:p>
            <a:p>
              <a:pPr algn="ctr"/>
              <a:r>
                <a:rPr lang="fr-FR" dirty="0" smtClean="0">
                  <a:solidFill>
                    <a:srgbClr val="00B0F0"/>
                  </a:solidFill>
                </a:rPr>
                <a:t>Mardi 29 avril 2025</a:t>
              </a:r>
              <a:endParaRPr lang="fr-FR" dirty="0">
                <a:solidFill>
                  <a:srgbClr val="00B0F0"/>
                </a:solidFill>
              </a:endParaRPr>
            </a:p>
          </p:txBody>
        </p:sp>
      </p:grpSp>
      <p:pic>
        <p:nvPicPr>
          <p:cNvPr id="2" name="hygiene respiratoire Verniolle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889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e 8"/>
          <p:cNvGrpSpPr/>
          <p:nvPr/>
        </p:nvGrpSpPr>
        <p:grpSpPr>
          <a:xfrm>
            <a:off x="2444693" y="6195694"/>
            <a:ext cx="7475142" cy="662306"/>
            <a:chOff x="2358429" y="2880592"/>
            <a:chExt cx="7475142" cy="662306"/>
          </a:xfrm>
        </p:grpSpPr>
        <p:pic>
          <p:nvPicPr>
            <p:cNvPr id="6" name="Image 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358429" y="2891904"/>
              <a:ext cx="902362" cy="616490"/>
            </a:xfrm>
            <a:prstGeom prst="rect">
              <a:avLst/>
            </a:prstGeom>
          </p:spPr>
        </p:pic>
        <p:pic>
          <p:nvPicPr>
            <p:cNvPr id="7" name="Image 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07559" y="2881313"/>
              <a:ext cx="1026012" cy="661585"/>
            </a:xfrm>
            <a:prstGeom prst="rect">
              <a:avLst/>
            </a:prstGeom>
          </p:spPr>
        </p:pic>
        <p:sp>
          <p:nvSpPr>
            <p:cNvPr id="8" name="Rectangle 7"/>
            <p:cNvSpPr/>
            <p:nvPr/>
          </p:nvSpPr>
          <p:spPr>
            <a:xfrm>
              <a:off x="3048000" y="2880592"/>
              <a:ext cx="6096000" cy="646331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algn="ctr"/>
              <a:r>
                <a:rPr lang="fr-FR" dirty="0" smtClean="0">
                  <a:solidFill>
                    <a:srgbClr val="00B0F0"/>
                  </a:solidFill>
                </a:rPr>
                <a:t>Journée du réseau des équipes mobiles d’hygiène</a:t>
              </a:r>
            </a:p>
            <a:p>
              <a:pPr algn="ctr"/>
              <a:r>
                <a:rPr lang="fr-FR" dirty="0" smtClean="0">
                  <a:solidFill>
                    <a:srgbClr val="00B0F0"/>
                  </a:solidFill>
                </a:rPr>
                <a:t>Mardi 29 avril 2025</a:t>
              </a:r>
              <a:endParaRPr lang="fr-FR" dirty="0">
                <a:solidFill>
                  <a:srgbClr val="00B0F0"/>
                </a:solidFill>
              </a:endParaRPr>
            </a:p>
          </p:txBody>
        </p:sp>
      </p:grpSp>
      <p:sp>
        <p:nvSpPr>
          <p:cNvPr id="10" name="Rectangle 9"/>
          <p:cNvSpPr/>
          <p:nvPr/>
        </p:nvSpPr>
        <p:spPr>
          <a:xfrm>
            <a:off x="185928" y="384935"/>
            <a:ext cx="1200607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fr-FR" sz="4000" dirty="0" smtClean="0">
                <a:solidFill>
                  <a:prstClr val="black"/>
                </a:solidFill>
                <a:latin typeface="Luciole" panose="020B0500020200000003" pitchFamily="34" charset="0"/>
              </a:rPr>
              <a:t>Bien sûr des améliorations sont possibles comme mettre une voix off pour lire les textes.</a:t>
            </a:r>
            <a:endParaRPr lang="fr-FR" sz="4000" dirty="0">
              <a:solidFill>
                <a:srgbClr val="0070C0"/>
              </a:solidFill>
              <a:latin typeface="Luciole" panose="020B0500020200000003" pitchFamily="34" charset="0"/>
              <a:sym typeface="Wingdings" panose="05000000000000000000" pitchFamily="2" charset="2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69317" y="1860708"/>
            <a:ext cx="1200607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fr-FR" sz="4000" dirty="0" smtClean="0">
                <a:solidFill>
                  <a:prstClr val="black"/>
                </a:solidFill>
                <a:latin typeface="Luciole" panose="020B0500020200000003" pitchFamily="34" charset="0"/>
              </a:rPr>
              <a:t>Cette vidéo a été adaptée pour une dizaine de structures.</a:t>
            </a:r>
            <a:endParaRPr lang="fr-FR" sz="4000" dirty="0">
              <a:solidFill>
                <a:srgbClr val="0070C0"/>
              </a:solidFill>
              <a:latin typeface="Luciole" panose="020B0500020200000003" pitchFamily="34" charset="0"/>
              <a:sym typeface="Wingdings" panose="05000000000000000000" pitchFamily="2" charset="2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734858" y="3336481"/>
            <a:ext cx="9074989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fr-FR" sz="4000" dirty="0" smtClean="0">
                <a:solidFill>
                  <a:prstClr val="black"/>
                </a:solidFill>
                <a:latin typeface="Luciole" panose="020B0500020200000003" pitchFamily="34" charset="0"/>
              </a:rPr>
              <a:t>Lors d’interventions ultérieures j’ai rencontré sur ces structures des soignants masqués. Faut-il y voir un lien de cause à effet ?</a:t>
            </a:r>
            <a:endParaRPr lang="fr-FR" sz="4000" dirty="0">
              <a:solidFill>
                <a:srgbClr val="0070C0"/>
              </a:solidFill>
              <a:latin typeface="Luciole" panose="020B0500020200000003" pitchFamily="34" charset="0"/>
              <a:sym typeface="Wingdings" panose="05000000000000000000" pitchFamily="2" charset="2"/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28226" y="4232711"/>
            <a:ext cx="2347163" cy="2609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1535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theme/theme1.xml><?xml version="1.0" encoding="utf-8"?>
<a:theme xmlns:a="http://schemas.openxmlformats.org/drawingml/2006/main" name="Brin">
  <a:themeElements>
    <a:clrScheme name="Brin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Brin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Brin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250</TotalTime>
  <Words>498</Words>
  <Application>Microsoft Office PowerPoint</Application>
  <PresentationFormat>Grand écran</PresentationFormat>
  <Paragraphs>82</Paragraphs>
  <Slides>16</Slides>
  <Notes>0</Notes>
  <HiddenSlides>0</HiddenSlides>
  <MMClips>2</MMClips>
  <ScaleCrop>false</ScaleCrop>
  <HeadingPairs>
    <vt:vector size="6" baseType="variant">
      <vt:variant>
        <vt:lpstr>Polices utilisées</vt:lpstr>
      </vt:variant>
      <vt:variant>
        <vt:i4>6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16</vt:i4>
      </vt:variant>
    </vt:vector>
  </HeadingPairs>
  <TitlesOfParts>
    <vt:vector size="23" baseType="lpstr">
      <vt:lpstr>Arial</vt:lpstr>
      <vt:lpstr>Arial Black</vt:lpstr>
      <vt:lpstr>Century Gothic</vt:lpstr>
      <vt:lpstr>Luciole</vt:lpstr>
      <vt:lpstr>Wingdings</vt:lpstr>
      <vt:lpstr>Wingdings 3</vt:lpstr>
      <vt:lpstr>Brin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MONTELS Pascal</dc:creator>
  <cp:lastModifiedBy>chiva</cp:lastModifiedBy>
  <cp:revision>28</cp:revision>
  <dcterms:created xsi:type="dcterms:W3CDTF">2025-04-23T06:50:49Z</dcterms:created>
  <dcterms:modified xsi:type="dcterms:W3CDTF">2025-04-29T09:30:35Z</dcterms:modified>
</cp:coreProperties>
</file>