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3" r:id="rId5"/>
    <p:sldId id="262" r:id="rId6"/>
    <p:sldId id="258" r:id="rId7"/>
    <p:sldId id="257" r:id="rId8"/>
    <p:sldId id="261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1059AA-AE07-4B40-91EB-EE840CB13652}" v="6" dt="2025-04-27T21:31:22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0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Bonnet" userId="43269a5d787f753e" providerId="LiveId" clId="{3D1059AA-AE07-4B40-91EB-EE840CB13652}"/>
    <pc:docChg chg="undo custSel addSld delSld modSld">
      <pc:chgData name="Eric Bonnet" userId="43269a5d787f753e" providerId="LiveId" clId="{3D1059AA-AE07-4B40-91EB-EE840CB13652}" dt="2025-04-28T07:56:06.098" v="3155" actId="114"/>
      <pc:docMkLst>
        <pc:docMk/>
      </pc:docMkLst>
      <pc:sldChg chg="modSp new mod">
        <pc:chgData name="Eric Bonnet" userId="43269a5d787f753e" providerId="LiveId" clId="{3D1059AA-AE07-4B40-91EB-EE840CB13652}" dt="2025-04-28T07:56:06.098" v="3155" actId="114"/>
        <pc:sldMkLst>
          <pc:docMk/>
          <pc:sldMk cId="2126411213" sldId="265"/>
        </pc:sldMkLst>
        <pc:spChg chg="mod">
          <ac:chgData name="Eric Bonnet" userId="43269a5d787f753e" providerId="LiveId" clId="{3D1059AA-AE07-4B40-91EB-EE840CB13652}" dt="2025-04-27T21:12:44.020" v="1136" actId="20577"/>
          <ac:spMkLst>
            <pc:docMk/>
            <pc:sldMk cId="2126411213" sldId="265"/>
            <ac:spMk id="2" creationId="{F68D7D7B-1B8D-3802-5515-FD7B3B27DB8F}"/>
          </ac:spMkLst>
        </pc:spChg>
        <pc:spChg chg="mod">
          <ac:chgData name="Eric Bonnet" userId="43269a5d787f753e" providerId="LiveId" clId="{3D1059AA-AE07-4B40-91EB-EE840CB13652}" dt="2025-04-28T07:56:06.098" v="3155" actId="114"/>
          <ac:spMkLst>
            <pc:docMk/>
            <pc:sldMk cId="2126411213" sldId="265"/>
            <ac:spMk id="3" creationId="{CF2EBE06-6041-BF95-8E64-6C250C79BA17}"/>
          </ac:spMkLst>
        </pc:spChg>
      </pc:sldChg>
      <pc:sldChg chg="addSp modSp add mod">
        <pc:chgData name="Eric Bonnet" userId="43269a5d787f753e" providerId="LiveId" clId="{3D1059AA-AE07-4B40-91EB-EE840CB13652}" dt="2025-04-27T21:34:02.846" v="2111" actId="5793"/>
        <pc:sldMkLst>
          <pc:docMk/>
          <pc:sldMk cId="57510153" sldId="266"/>
        </pc:sldMkLst>
        <pc:spChg chg="mod">
          <ac:chgData name="Eric Bonnet" userId="43269a5d787f753e" providerId="LiveId" clId="{3D1059AA-AE07-4B40-91EB-EE840CB13652}" dt="2025-04-27T21:20:39.473" v="1877" actId="27636"/>
          <ac:spMkLst>
            <pc:docMk/>
            <pc:sldMk cId="57510153" sldId="266"/>
            <ac:spMk id="2" creationId="{3EFBC9C2-A4C4-3C17-194D-C8168C952105}"/>
          </ac:spMkLst>
        </pc:spChg>
        <pc:spChg chg="mod">
          <ac:chgData name="Eric Bonnet" userId="43269a5d787f753e" providerId="LiveId" clId="{3D1059AA-AE07-4B40-91EB-EE840CB13652}" dt="2025-04-27T21:34:02.846" v="2111" actId="5793"/>
          <ac:spMkLst>
            <pc:docMk/>
            <pc:sldMk cId="57510153" sldId="266"/>
            <ac:spMk id="3" creationId="{21D6DE76-C6DF-AE38-2914-B6AA86B575B9}"/>
          </ac:spMkLst>
        </pc:spChg>
        <pc:spChg chg="add mod">
          <ac:chgData name="Eric Bonnet" userId="43269a5d787f753e" providerId="LiveId" clId="{3D1059AA-AE07-4B40-91EB-EE840CB13652}" dt="2025-04-27T21:29:31.430" v="2063"/>
          <ac:spMkLst>
            <pc:docMk/>
            <pc:sldMk cId="57510153" sldId="266"/>
            <ac:spMk id="5" creationId="{95BBA3C0-DA36-6498-1D1A-62B3D4D96433}"/>
          </ac:spMkLst>
        </pc:spChg>
        <pc:spChg chg="add mod">
          <ac:chgData name="Eric Bonnet" userId="43269a5d787f753e" providerId="LiveId" clId="{3D1059AA-AE07-4B40-91EB-EE840CB13652}" dt="2025-04-27T21:31:22.757" v="2068"/>
          <ac:spMkLst>
            <pc:docMk/>
            <pc:sldMk cId="57510153" sldId="266"/>
            <ac:spMk id="7" creationId="{E477DA82-EBAA-5046-EB17-0901E75C88EA}"/>
          </ac:spMkLst>
        </pc:spChg>
        <pc:graphicFrameChg chg="add mod">
          <ac:chgData name="Eric Bonnet" userId="43269a5d787f753e" providerId="LiveId" clId="{3D1059AA-AE07-4B40-91EB-EE840CB13652}" dt="2025-04-27T21:29:21.181" v="2062"/>
          <ac:graphicFrameMkLst>
            <pc:docMk/>
            <pc:sldMk cId="57510153" sldId="266"/>
            <ac:graphicFrameMk id="4" creationId="{2CD0A0B9-D05F-0162-6E5A-500B728F69A7}"/>
          </ac:graphicFrameMkLst>
        </pc:graphicFrameChg>
        <pc:graphicFrameChg chg="add mod">
          <ac:chgData name="Eric Bonnet" userId="43269a5d787f753e" providerId="LiveId" clId="{3D1059AA-AE07-4B40-91EB-EE840CB13652}" dt="2025-04-27T21:31:19.597" v="2067" actId="1076"/>
          <ac:graphicFrameMkLst>
            <pc:docMk/>
            <pc:sldMk cId="57510153" sldId="266"/>
            <ac:graphicFrameMk id="6" creationId="{58C4757D-EB12-0BFF-2FD1-88DBABC415C1}"/>
          </ac:graphicFrameMkLst>
        </pc:graphicFrameChg>
      </pc:sldChg>
      <pc:sldChg chg="modSp add mod">
        <pc:chgData name="Eric Bonnet" userId="43269a5d787f753e" providerId="LiveId" clId="{3D1059AA-AE07-4B40-91EB-EE840CB13652}" dt="2025-04-27T21:34:54.901" v="2161" actId="20577"/>
        <pc:sldMkLst>
          <pc:docMk/>
          <pc:sldMk cId="2032662767" sldId="267"/>
        </pc:sldMkLst>
        <pc:spChg chg="mod">
          <ac:chgData name="Eric Bonnet" userId="43269a5d787f753e" providerId="LiveId" clId="{3D1059AA-AE07-4B40-91EB-EE840CB13652}" dt="2025-04-27T21:34:54.901" v="2161" actId="20577"/>
          <ac:spMkLst>
            <pc:docMk/>
            <pc:sldMk cId="2032662767" sldId="267"/>
            <ac:spMk id="2" creationId="{0A7B5F34-1194-ACC3-62D0-37EC978D984E}"/>
          </ac:spMkLst>
        </pc:spChg>
        <pc:spChg chg="mod">
          <ac:chgData name="Eric Bonnet" userId="43269a5d787f753e" providerId="LiveId" clId="{3D1059AA-AE07-4B40-91EB-EE840CB13652}" dt="2025-04-27T21:34:43.113" v="2159" actId="14100"/>
          <ac:spMkLst>
            <pc:docMk/>
            <pc:sldMk cId="2032662767" sldId="267"/>
            <ac:spMk id="3" creationId="{9C27E6D4-8681-009A-03EE-B8242848499F}"/>
          </ac:spMkLst>
        </pc:spChg>
      </pc:sldChg>
      <pc:sldChg chg="modSp add mod">
        <pc:chgData name="Eric Bonnet" userId="43269a5d787f753e" providerId="LiveId" clId="{3D1059AA-AE07-4B40-91EB-EE840CB13652}" dt="2025-04-27T22:21:24.643" v="3154" actId="20577"/>
        <pc:sldMkLst>
          <pc:docMk/>
          <pc:sldMk cId="2024966336" sldId="268"/>
        </pc:sldMkLst>
        <pc:spChg chg="mod">
          <ac:chgData name="Eric Bonnet" userId="43269a5d787f753e" providerId="LiveId" clId="{3D1059AA-AE07-4B40-91EB-EE840CB13652}" dt="2025-04-27T21:45:04.708" v="2169" actId="20577"/>
          <ac:spMkLst>
            <pc:docMk/>
            <pc:sldMk cId="2024966336" sldId="268"/>
            <ac:spMk id="2" creationId="{5A6972D7-8DB6-A9AE-FC08-66555469882F}"/>
          </ac:spMkLst>
        </pc:spChg>
        <pc:spChg chg="mod">
          <ac:chgData name="Eric Bonnet" userId="43269a5d787f753e" providerId="LiveId" clId="{3D1059AA-AE07-4B40-91EB-EE840CB13652}" dt="2025-04-27T22:21:24.643" v="3154" actId="20577"/>
          <ac:spMkLst>
            <pc:docMk/>
            <pc:sldMk cId="2024966336" sldId="268"/>
            <ac:spMk id="3" creationId="{93D89B7F-F6BA-A83A-02AB-6511C9BF1832}"/>
          </ac:spMkLst>
        </pc:spChg>
      </pc:sldChg>
      <pc:sldChg chg="modSp new del mod">
        <pc:chgData name="Eric Bonnet" userId="43269a5d787f753e" providerId="LiveId" clId="{3D1059AA-AE07-4B40-91EB-EE840CB13652}" dt="2025-04-27T22:17:49.628" v="3150" actId="2696"/>
        <pc:sldMkLst>
          <pc:docMk/>
          <pc:sldMk cId="2213131801" sldId="269"/>
        </pc:sldMkLst>
        <pc:spChg chg="mod">
          <ac:chgData name="Eric Bonnet" userId="43269a5d787f753e" providerId="LiveId" clId="{3D1059AA-AE07-4B40-91EB-EE840CB13652}" dt="2025-04-27T22:13:25.994" v="2957" actId="14100"/>
          <ac:spMkLst>
            <pc:docMk/>
            <pc:sldMk cId="2213131801" sldId="269"/>
            <ac:spMk id="2" creationId="{784C1157-C674-C4BF-EAF5-18EF63E8A6D2}"/>
          </ac:spMkLst>
        </pc:spChg>
        <pc:spChg chg="mod">
          <ac:chgData name="Eric Bonnet" userId="43269a5d787f753e" providerId="LiveId" clId="{3D1059AA-AE07-4B40-91EB-EE840CB13652}" dt="2025-04-27T22:14:34.559" v="2984" actId="5793"/>
          <ac:spMkLst>
            <pc:docMk/>
            <pc:sldMk cId="2213131801" sldId="269"/>
            <ac:spMk id="3" creationId="{D93BD8F6-341E-6B4D-C23F-0E6D9DF555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F2BFD-DFF2-8819-02B2-C51A0CB3C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B36B2F-F25A-F2CA-9632-B75083F46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5120F4-9D93-0F84-485F-08088C0E1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FC1CE6-8ADA-1D06-2B71-668138E5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E297D7-2606-AF71-7FD9-449568FB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34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3031C1-0788-439B-3D0A-3DC242BC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D3D203-5BBA-B661-F91A-FFC67121C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A41FAA-3021-A43B-3BA7-196A8373F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77F28C-E3A2-9CA1-B3A7-5403FB01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94D91B-E213-7BC2-E445-D777C8DC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31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62099BF-0648-E975-1C1B-03CF0C281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536289-E14F-BD6A-6782-6A3DDDC66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30C01B-DD4E-BDE0-0472-7F19E950B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84ADE0-DA12-29C7-79EB-59F6423C4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0CAC4C-9171-3187-48AB-A3D94F8A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1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219D35-46B2-9CDA-952B-C548D673E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34F007-1E6F-B8F5-8A08-C7B7938BB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049B0B-F041-9D6E-A07A-87DC9D4F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EAC255-ED5A-6121-B638-581F2F33E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8D8346-2719-4A45-FE32-04258545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38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80BBF8-37A6-FEC2-E8D7-3FA20E3C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6449A6-9E59-C38D-5326-7EAD7B02C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AAC68E-0640-7979-25DD-5EAD380FB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4462E1-C59D-5CB5-4236-B3D7A55A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7D1FF2-9E1A-BC42-D18D-C7C7B37FB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0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53393-73C6-9FE3-C773-B9F65098D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F52453-E905-2764-53D2-47525BCBB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0B5A69-BC26-E608-0FA1-87904715B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0D4C12-0648-C771-56D6-76BB01E22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C41EEA-4318-6F70-5F2E-AA9F1738D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7A9E27-5E61-867D-55B4-56723BC4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184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5C5240-D071-84EA-B911-6E6F514A5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E7463B-C16F-1E58-CEC3-6FA911C78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C59BB0-EB9E-4ADC-5BBB-614D44C34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DACA46-F5E8-52BB-C417-FDD7FBC26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BB9E1CD-3C7F-4450-9F6D-D4D493C02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76DEE76-FD7E-30F1-B3E9-FE2FE50BA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B0A8F28-7C0D-2A5E-D0A5-AC00D26C6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F2FB733-EC9F-3EA6-D869-75F42ECC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21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379838-95C3-2EC5-6D75-22EF1816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ACD73F0-873A-3438-3D96-8A88FA775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47A91A-9E35-AA2B-59C6-BC92EE50E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C50AFE-6890-5537-954B-2387129EB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90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99D4B6E-7D2E-13BD-1500-7C52444C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6B8FEE-9A5D-BB0B-4CA6-C5A6D11A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D5DC4E4-6767-6212-2260-9AD214E0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81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1F6F5-D381-D955-383F-8598731A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8E7E6D-CA54-D298-9927-ECAA006E5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7EA5DB-573B-9A95-1291-5431DAA2C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3C3AD2-F750-DC94-0113-E15763168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31E949-05DF-2B3D-C936-179E76793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EE4C1F-22AD-102F-10B7-C4DEA3855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46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2C167-393F-6859-9838-4A047DC88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7B902A1-F5AF-C3F1-5F38-B142ABA7C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41F09B-B5D4-D670-3CF9-B344125A4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4A700D-D9E1-4F6E-4F45-1D593F4A4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9B4E46-EB2F-AC67-7EEA-BFB61390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CBAD00-79B1-6913-7C5E-841CD537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28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BC8CF07-9283-52CD-49DE-54E48C668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EFF15B-100A-3D3B-7501-5AB125BB9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BC1885-DAEF-C947-A697-7865A811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638AFC-BB8D-4AAF-8800-FB515DB1605F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CCACD2-B426-0086-2BD0-D9706A95C1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381D6E-9EA5-5F70-B411-02F2F4791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1C17C5-C9AB-4C7D-BC10-80AB5E791E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87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26D26-8436-0F65-8C4B-752670AA4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53930"/>
          </a:xfrm>
        </p:spPr>
        <p:txBody>
          <a:bodyPr>
            <a:normAutofit fontScale="90000"/>
          </a:bodyPr>
          <a:lstStyle/>
          <a:p>
            <a:r>
              <a:rPr lang="fr-FR" sz="4400" dirty="0"/>
              <a:t>Webinaire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Lutte contre l’Antibiorésistance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B0E53A-A8DF-ACA0-2F4F-F0F990662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724"/>
            <a:ext cx="9144000" cy="1655762"/>
          </a:xfrm>
        </p:spPr>
        <p:txBody>
          <a:bodyPr/>
          <a:lstStyle/>
          <a:p>
            <a:r>
              <a:rPr lang="fr-FR" sz="2800" dirty="0"/>
              <a:t>Eric Bonnet </a:t>
            </a:r>
          </a:p>
          <a:p>
            <a:r>
              <a:rPr lang="fr-FR" sz="2800" dirty="0"/>
              <a:t>Philippe </a:t>
            </a:r>
            <a:r>
              <a:rPr lang="fr-FR" sz="2800" dirty="0" err="1"/>
              <a:t>Serayet</a:t>
            </a:r>
            <a:endParaRPr lang="fr-FR" sz="2800" dirty="0"/>
          </a:p>
          <a:p>
            <a:r>
              <a:rPr lang="fr-FR" sz="2800" b="1" dirty="0" err="1"/>
              <a:t>CRAtb</a:t>
            </a:r>
            <a:r>
              <a:rPr lang="fr-FR" sz="2800" b="1" dirty="0"/>
              <a:t> Occitanie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32FA190-F20D-ACF4-6B34-FECD5D47D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650" y="2710540"/>
            <a:ext cx="7124700" cy="28575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6BE6547-14BF-8C9B-E8B7-CF5727B174F5}"/>
              </a:ext>
            </a:extLst>
          </p:cNvPr>
          <p:cNvSpPr txBox="1"/>
          <p:nvPr/>
        </p:nvSpPr>
        <p:spPr>
          <a:xfrm>
            <a:off x="2546195" y="2996290"/>
            <a:ext cx="709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28 avril 2025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C4DE7C1-B6BF-AF60-2452-F76634CFE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7972" y="156118"/>
            <a:ext cx="1819790" cy="111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368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D7D7B-1B8D-3802-5515-FD7B3B27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Administration des anti-infectieux 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2EBE06-6041-BF95-8E64-6C250C79B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83" y="1825624"/>
            <a:ext cx="10716321" cy="47535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</a:rPr>
              <a:t>Anti-infectieux = antibiotiques (antibactériens), antiparasitaires, antifungiques, antiviraux</a:t>
            </a:r>
            <a:r>
              <a:rPr lang="fr-FR" dirty="0"/>
              <a:t>.</a:t>
            </a:r>
          </a:p>
          <a:p>
            <a:r>
              <a:rPr lang="fr-FR" dirty="0"/>
              <a:t>Connaitre les informations pertinentes concernant le traitement médicamenteux des infections (recommandations, guides de bonne pratique)</a:t>
            </a:r>
          </a:p>
          <a:p>
            <a:r>
              <a:rPr lang="fr-FR" dirty="0"/>
              <a:t>Reconnaitre les situations où les anti-infectieux ne sont pas utiles ou nécessaire</a:t>
            </a:r>
          </a:p>
          <a:p>
            <a:pPr lvl="1"/>
            <a:r>
              <a:rPr lang="fr-FR" dirty="0"/>
              <a:t>Exemples : </a:t>
            </a:r>
          </a:p>
          <a:p>
            <a:pPr lvl="2"/>
            <a:r>
              <a:rPr lang="fr-FR" dirty="0"/>
              <a:t>antibiotiques pour traiter une infection virale ou « prévenir » une surinfection bactérienne</a:t>
            </a:r>
          </a:p>
          <a:p>
            <a:pPr lvl="2"/>
            <a:r>
              <a:rPr lang="fr-FR" dirty="0"/>
              <a:t>guérison d’une infection après retrait d’un corps étranger (bactériémie à </a:t>
            </a:r>
            <a:r>
              <a:rPr lang="fr-FR" i="1" dirty="0"/>
              <a:t>S. epidermidis </a:t>
            </a:r>
            <a:r>
              <a:rPr lang="fr-FR" dirty="0"/>
              <a:t>sur </a:t>
            </a:r>
            <a:r>
              <a:rPr lang="fr-FR" dirty="0" err="1"/>
              <a:t>cath</a:t>
            </a:r>
            <a:r>
              <a:rPr lang="fr-FR" dirty="0"/>
              <a:t> périph)*</a:t>
            </a:r>
          </a:p>
          <a:p>
            <a:pPr lvl="2"/>
            <a:r>
              <a:rPr lang="fr-FR" dirty="0"/>
              <a:t>drainage d’un abcès*</a:t>
            </a:r>
          </a:p>
          <a:p>
            <a:pPr marL="1371600" lvl="3" indent="0">
              <a:buNone/>
            </a:pPr>
            <a:r>
              <a:rPr lang="fr-FR" dirty="0"/>
              <a:t>	* une antibiothérapie peut être prescrite selon la situation mais les gestes 	préalablement 	effectués permettent de diminuer la durée de celle-ci.</a:t>
            </a:r>
          </a:p>
          <a:p>
            <a:pPr marL="1371600" lvl="3" indent="0">
              <a:buNone/>
            </a:pPr>
            <a:r>
              <a:rPr lang="fr-FR" dirty="0"/>
              <a:t>	L’antibiothérapie sans le geste préalable est habituellement insuffisante pour guérir l’infection</a:t>
            </a:r>
          </a:p>
          <a:p>
            <a:pPr marL="1371600" lvl="3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6411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9DD72F-4BE9-9ECA-A1E5-EBA91FB98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BC9C2-A4C4-3C17-194D-C8168C952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268"/>
            <a:ext cx="10515600" cy="802888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Administration des anti-infectieux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D6DE76-C6DF-AE38-2914-B6AA86B57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83" y="2107580"/>
            <a:ext cx="10716321" cy="4471640"/>
          </a:xfrm>
        </p:spPr>
        <p:txBody>
          <a:bodyPr>
            <a:normAutofit/>
          </a:bodyPr>
          <a:lstStyle/>
          <a:p>
            <a:r>
              <a:rPr lang="fr-FR" dirty="0"/>
              <a:t>Identifier les situations nécessitant un traitement antibiotique urgent (ex : méningite, choc septique) et celles pour lesquelles on peut attendre les résultats microbiologiques (ex : infection ostéo-articulaires chroniques)</a:t>
            </a:r>
          </a:p>
          <a:p>
            <a:r>
              <a:rPr lang="fr-FR" dirty="0"/>
              <a:t>Tracer de manière précise les prescriptions d’anti-infectieux [indications, molécule(s) choisie(s), dose exacte, mode d’administration (continue ou discontinue), durée prévue, date de réévaluation]</a:t>
            </a:r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  <a:p>
            <a:pPr marL="1371600" lvl="3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510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1885DD-3ECE-EAB7-EBE8-39EA1FCC2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B5F34-1194-ACC3-62D0-37EC978D9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268"/>
            <a:ext cx="10515600" cy="802888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Administration des anti-infectieux (3)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27E6D4-8681-009A-03EE-B82428484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83" y="2062976"/>
            <a:ext cx="10716321" cy="4516244"/>
          </a:xfrm>
        </p:spPr>
        <p:txBody>
          <a:bodyPr>
            <a:normAutofit/>
          </a:bodyPr>
          <a:lstStyle/>
          <a:p>
            <a:r>
              <a:rPr lang="fr-FR" dirty="0"/>
              <a:t>Transmission détaillée des informations concernant les traitements anti-infectieux en cas de transfert</a:t>
            </a:r>
          </a:p>
          <a:p>
            <a:r>
              <a:rPr lang="fr-FR" dirty="0"/>
              <a:t>Connaitre les règles générales de l’antibioprophylaxie en chirurgie et médecine interventionnelle</a:t>
            </a:r>
          </a:p>
          <a:p>
            <a:pPr lvl="1"/>
            <a:r>
              <a:rPr lang="fr-FR" dirty="0"/>
              <a:t>Administration unique +++ (réinjection si durée d’intervention longue, selon la ½ vie de l’antibiotique utilisé)</a:t>
            </a:r>
          </a:p>
          <a:p>
            <a:pPr lvl="1"/>
            <a:r>
              <a:rPr lang="fr-FR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 plus tôt 60 minutes avant et au plus tard avant l'incision chirurgicale ou le début de la procédure interventionnelle*</a:t>
            </a:r>
          </a:p>
          <a:p>
            <a:pPr marL="914400" lvl="2" indent="0">
              <a:buNone/>
            </a:pPr>
            <a:r>
              <a:rPr lang="fr-FR" kern="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*sauf vancomycine.</a:t>
            </a:r>
            <a:endParaRPr lang="fr-FR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pPr marL="1371600" lvl="3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2662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04147-8548-BFA1-BE56-26995734E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6972D7-8DB6-A9AE-FC08-66555469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268"/>
            <a:ext cx="10515600" cy="802888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BUA-MUA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D89B7F-F6BA-A83A-02AB-6511C9BF1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83" y="1293541"/>
            <a:ext cx="10716321" cy="5285679"/>
          </a:xfrm>
        </p:spPr>
        <p:txBody>
          <a:bodyPr>
            <a:normAutofit/>
          </a:bodyPr>
          <a:lstStyle/>
          <a:p>
            <a:r>
              <a:rPr lang="fr-FR" dirty="0"/>
              <a:t>Utilisation « responsable » des anti-infectieux (respect des indications, choix optimal des molécules/spectre)</a:t>
            </a:r>
          </a:p>
          <a:p>
            <a:pPr marL="457200" lvl="1" indent="0">
              <a:buNone/>
            </a:pPr>
            <a:r>
              <a:rPr lang="fr-FR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=&gt; Impact écologique (</a:t>
            </a:r>
            <a:r>
              <a:rPr lang="fr-FR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antibiorésistance)</a:t>
            </a:r>
          </a:p>
          <a:p>
            <a:pPr marL="457200" lvl="1" indent="0">
              <a:buNone/>
            </a:pPr>
            <a:r>
              <a:rPr lang="fr-FR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=&gt; Diminuer le risque d’effets </a:t>
            </a:r>
            <a:r>
              <a:rPr lang="fr-FR" kern="100" dirty="0"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indésirables (parfois graves) et d’interactions médicamenteuses.</a:t>
            </a:r>
          </a:p>
          <a:p>
            <a:pPr marL="457200" lvl="1" indent="0">
              <a:buNone/>
            </a:pPr>
            <a:endParaRPr lang="fr-FR" kern="100" dirty="0">
              <a:ea typeface="Aptos" panose="020B000402020202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/>
            <a:r>
              <a:rPr lang="fr-FR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Suivre</a:t>
            </a:r>
            <a:r>
              <a:rPr lang="fr-FR" kern="100" dirty="0"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les recommandations locales (guide d’antibiothérapie), régionales, nationales, voire internationales</a:t>
            </a:r>
          </a:p>
          <a:p>
            <a:pPr lvl="1"/>
            <a:r>
              <a:rPr lang="fr-FR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Réévaluer le traitement à 48-72H</a:t>
            </a:r>
          </a:p>
          <a:p>
            <a:pPr lvl="1"/>
            <a:r>
              <a:rPr lang="fr-FR" kern="100" dirty="0"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Respecter les durées de traitement (souvent trop longues, mais parfois trop courtes aussi).</a:t>
            </a:r>
          </a:p>
          <a:p>
            <a:pPr lvl="2"/>
            <a:r>
              <a:rPr lang="fr-FR" kern="100" dirty="0"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Durées d’antibiothérapie des infections courantes (ORL, broncho-pulmonaires, cutanées, urinaires) : 3 à 7 jours, exceptionnellement 10 jours</a:t>
            </a:r>
          </a:p>
          <a:p>
            <a:pPr lvl="1"/>
            <a:r>
              <a:rPr lang="fr-FR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Savoir faire appel</a:t>
            </a:r>
            <a:r>
              <a:rPr lang="fr-FR" kern="100" dirty="0"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au référent antibiotique, à l’EMA.</a:t>
            </a:r>
            <a:endParaRPr lang="fr-FR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pPr marL="1371600" lvl="3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496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8ECF1E5C-33E8-AC68-3BBC-4693992C7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457" y="1243335"/>
            <a:ext cx="10281425" cy="218566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569E1EA-4B17-F86B-7B03-FB1AE167E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40" y="3345364"/>
            <a:ext cx="11508060" cy="167268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8864705-0A43-49F6-2998-E94586E0B519}"/>
              </a:ext>
            </a:extLst>
          </p:cNvPr>
          <p:cNvSpPr/>
          <p:nvPr/>
        </p:nvSpPr>
        <p:spPr>
          <a:xfrm>
            <a:off x="959004" y="2029522"/>
            <a:ext cx="10370636" cy="139947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56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A5F71FE-907B-1C4D-7594-FC0C08C85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861" y="860447"/>
            <a:ext cx="8280505" cy="509430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7351867-37F1-DF14-880F-19E8682980F7}"/>
              </a:ext>
            </a:extLst>
          </p:cNvPr>
          <p:cNvSpPr/>
          <p:nvPr/>
        </p:nvSpPr>
        <p:spPr>
          <a:xfrm>
            <a:off x="4549698" y="847493"/>
            <a:ext cx="5675970" cy="7359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2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9478F92-DB04-09EF-E003-F905FEEFF73C}"/>
              </a:ext>
            </a:extLst>
          </p:cNvPr>
          <p:cNvSpPr txBox="1"/>
          <p:nvPr/>
        </p:nvSpPr>
        <p:spPr>
          <a:xfrm>
            <a:off x="3668758" y="390293"/>
            <a:ext cx="5508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Nos missions</a:t>
            </a:r>
          </a:p>
        </p:txBody>
      </p:sp>
    </p:spTree>
    <p:extLst>
      <p:ext uri="{BB962C8B-B14F-4D97-AF65-F5344CB8AC3E}">
        <p14:creationId xmlns:p14="http://schemas.microsoft.com/office/powerpoint/2010/main" val="222847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3EEEF5B-CE5E-C324-BDF7-AE552239C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444" y="171236"/>
            <a:ext cx="4707648" cy="651552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DD80193-4811-BD05-3B69-99E978244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3560" y="0"/>
            <a:ext cx="50724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30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06FFF3B-A460-DED9-61FA-9DCC638E4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774" y="0"/>
            <a:ext cx="71144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957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B877758-C2D7-01C1-C957-4B8F59358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932" y="0"/>
            <a:ext cx="7304048" cy="6858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C2632F1-0BCE-EF78-E8B1-A472388789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7980" y="2105605"/>
            <a:ext cx="762000" cy="2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644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87C173F2-3F46-A740-31B5-644514615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775" y="700087"/>
            <a:ext cx="9696450" cy="545782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448E1A3-9A54-360E-DE06-1EE41ECEE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35" y="2450713"/>
            <a:ext cx="183832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018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609E72-E1D6-F7EB-F9FA-1E1B54DA4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95" y="175554"/>
            <a:ext cx="11062010" cy="1325563"/>
          </a:xfrm>
        </p:spPr>
        <p:txBody>
          <a:bodyPr/>
          <a:lstStyle/>
          <a:p>
            <a:pPr algn="ctr"/>
            <a:r>
              <a:rPr lang="fr-FR" dirty="0"/>
              <a:t>Concepts de base en diagnostic des infections 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C29B8D-986A-25A5-A2FD-D26A417A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3268"/>
            <a:ext cx="10515600" cy="4939178"/>
          </a:xfrm>
        </p:spPr>
        <p:txBody>
          <a:bodyPr>
            <a:normAutofit/>
          </a:bodyPr>
          <a:lstStyle/>
          <a:p>
            <a:r>
              <a:rPr lang="fr-FR" dirty="0"/>
              <a:t>Différencier colonisation et infection.</a:t>
            </a:r>
          </a:p>
          <a:p>
            <a:pPr lvl="1"/>
            <a:r>
              <a:rPr lang="fr-FR" dirty="0"/>
              <a:t>Exemple de la colonisation urinaire</a:t>
            </a:r>
          </a:p>
          <a:p>
            <a:pPr lvl="2"/>
            <a:r>
              <a:rPr lang="fr-FR" dirty="0">
                <a:sym typeface="Wingdings" panose="05000000000000000000" pitchFamily="2" charset="2"/>
              </a:rPr>
              <a:t>facteurs favorisants : sonde urinaire, âge…</a:t>
            </a:r>
          </a:p>
          <a:p>
            <a:pPr lvl="2"/>
            <a:r>
              <a:rPr lang="fr-FR" dirty="0">
                <a:sym typeface="Wingdings" panose="05000000000000000000" pitchFamily="2" charset="2"/>
              </a:rPr>
              <a:t>Pas d’antibiothérapie si seuls signes = urines troubles ou malodorantes</a:t>
            </a:r>
          </a:p>
          <a:p>
            <a:r>
              <a:rPr lang="fr-FR" dirty="0">
                <a:sym typeface="Wingdings" panose="05000000000000000000" pitchFamily="2" charset="2"/>
              </a:rPr>
              <a:t>Un syndrome inflammatoire peut être secondaire à d’autres causes qu’une infection 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Exemples : traumatismes, interventions chirurgicales, maladies systémiques, néoplasies…</a:t>
            </a:r>
          </a:p>
          <a:p>
            <a:r>
              <a:rPr lang="fr-FR" dirty="0">
                <a:sym typeface="Wingdings" panose="05000000000000000000" pitchFamily="2" charset="2"/>
              </a:rPr>
              <a:t>Importance de l’interrogatoire (ATCD, HDM)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r-FR" dirty="0">
                <a:sym typeface="Wingdings" panose="05000000000000000000" pitchFamily="2" charset="2"/>
              </a:rPr>
              <a:t>Aide au diagnostic de l’infection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r-FR" dirty="0">
                <a:sym typeface="Wingdings" panose="05000000000000000000" pitchFamily="2" charset="2"/>
              </a:rPr>
              <a:t>Evaluation de la gravité de l’infection</a:t>
            </a:r>
          </a:p>
          <a:p>
            <a:pPr marL="0" indent="0">
              <a:buNone/>
            </a:pPr>
            <a:endParaRPr lang="fr-FR" dirty="0">
              <a:sym typeface="Wingdings" panose="05000000000000000000" pitchFamily="2" charset="2"/>
            </a:endParaRPr>
          </a:p>
          <a:p>
            <a:pPr lvl="1"/>
            <a:endParaRPr lang="fr-FR" dirty="0">
              <a:sym typeface="Wingdings" panose="05000000000000000000" pitchFamily="2" charset="2"/>
            </a:endParaRP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732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B3C3F-9888-3B15-42CD-8885AADBE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6FD463-567B-70E2-60DC-65B5CB27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95" y="175554"/>
            <a:ext cx="11062010" cy="1325563"/>
          </a:xfrm>
        </p:spPr>
        <p:txBody>
          <a:bodyPr/>
          <a:lstStyle/>
          <a:p>
            <a:pPr algn="ctr"/>
            <a:r>
              <a:rPr lang="fr-FR" dirty="0"/>
              <a:t>Concepts de base en diagnostic des infections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43B906-07F8-5FC1-D183-96383BB8B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3268"/>
            <a:ext cx="10515600" cy="4939178"/>
          </a:xfrm>
        </p:spPr>
        <p:txBody>
          <a:bodyPr>
            <a:normAutofit/>
          </a:bodyPr>
          <a:lstStyle/>
          <a:p>
            <a:r>
              <a:rPr lang="fr-FR" dirty="0">
                <a:sym typeface="Wingdings" panose="05000000000000000000" pitchFamily="2" charset="2"/>
              </a:rPr>
              <a:t>Importance de l’interrogatoire (ATCD, HDM)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r-FR" dirty="0">
                <a:sym typeface="Wingdings" panose="05000000000000000000" pitchFamily="2" charset="2"/>
              </a:rPr>
              <a:t>Aide au diagnostic de l’infection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r-FR" dirty="0">
                <a:sym typeface="Wingdings" panose="05000000000000000000" pitchFamily="2" charset="2"/>
              </a:rPr>
              <a:t>Evaluation de la gravité de l’infection</a:t>
            </a:r>
          </a:p>
          <a:p>
            <a:r>
              <a:rPr lang="fr-FR" dirty="0">
                <a:sym typeface="Wingdings" panose="05000000000000000000" pitchFamily="2" charset="2"/>
              </a:rPr>
              <a:t>Connaitre et suivre les bonnes pratiques pour la réalisation des examens, notamment microbiologiques</a:t>
            </a:r>
          </a:p>
          <a:p>
            <a:r>
              <a:rPr lang="fr-FR" dirty="0">
                <a:sym typeface="Wingdings" panose="05000000000000000000" pitchFamily="2" charset="2"/>
              </a:rPr>
              <a:t>Savoir interpréter les résultats des examens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Aide au diagnostic de l’infection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Evaluation de la réponse au traitement</a:t>
            </a:r>
          </a:p>
          <a:p>
            <a:pPr lvl="2"/>
            <a:r>
              <a:rPr lang="fr-FR" dirty="0">
                <a:sym typeface="Wingdings" panose="05000000000000000000" pitchFamily="2" charset="2"/>
              </a:rPr>
              <a:t>Exemple : cinétique de la CRP.</a:t>
            </a:r>
          </a:p>
          <a:p>
            <a:pPr lvl="1"/>
            <a:endParaRPr lang="fr-FR" dirty="0">
              <a:sym typeface="Wingdings" panose="05000000000000000000" pitchFamily="2" charset="2"/>
            </a:endParaRP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872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539</Words>
  <Application>Microsoft Office PowerPoint</Application>
  <PresentationFormat>Grand écran</PresentationFormat>
  <Paragraphs>63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Times New Roman</vt:lpstr>
      <vt:lpstr>Wingdings</vt:lpstr>
      <vt:lpstr>Thème Office</vt:lpstr>
      <vt:lpstr>Webinaire  Lutte contre l’Antibiorésistance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Concepts de base en diagnostic des infections (1)</vt:lpstr>
      <vt:lpstr>Concepts de base en diagnostic des infections (2)</vt:lpstr>
      <vt:lpstr>Administration des anti-infectieux (1)</vt:lpstr>
      <vt:lpstr>Administration des anti-infectieux (2)</vt:lpstr>
      <vt:lpstr>Administration des anti-infectieux (3)</vt:lpstr>
      <vt:lpstr>BUA-MUA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 Bonnet</dc:creator>
  <cp:lastModifiedBy>Eric Bonnet</cp:lastModifiedBy>
  <cp:revision>1</cp:revision>
  <dcterms:created xsi:type="dcterms:W3CDTF">2025-04-27T19:43:25Z</dcterms:created>
  <dcterms:modified xsi:type="dcterms:W3CDTF">2025-04-28T07:56:16Z</dcterms:modified>
</cp:coreProperties>
</file>