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1325" r:id="rId4"/>
    <p:sldId id="273" r:id="rId5"/>
    <p:sldId id="278" r:id="rId6"/>
    <p:sldId id="264" r:id="rId7"/>
    <p:sldId id="274" r:id="rId8"/>
    <p:sldId id="265" r:id="rId9"/>
    <p:sldId id="276" r:id="rId10"/>
    <p:sldId id="263" r:id="rId11"/>
    <p:sldId id="275" r:id="rId12"/>
    <p:sldId id="277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300"/>
    <a:srgbClr val="CC9900"/>
    <a:srgbClr val="996633"/>
    <a:srgbClr val="FFD54F"/>
    <a:srgbClr val="00D25F"/>
    <a:srgbClr val="D8EBCD"/>
    <a:srgbClr val="2A99C6"/>
    <a:srgbClr val="00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18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2A3F9-9705-4A3E-85F1-4DD02CDD0F81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66C4-5CB0-4B06-8AC7-4DCB08BDF6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51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6AB-147A-4D46-96C4-317741442A98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0A320-B937-4788-B0CA-E5071C143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3A96-FCB6-4C77-A9F6-15EE064B5D1F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7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AE64-0627-43A1-B573-71E1C8DCDAB3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6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D635-2F35-49CF-BCE1-0095ED0A9C04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2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E971-8E53-4560-8963-7EE3657FFF58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73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22AC-4E9C-4CB8-B487-F7A3A8599A0D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6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13E7-456F-4627-87CA-19898249432B}" type="datetime1">
              <a:rPr lang="fr-FR" smtClean="0"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6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7CA6-607B-4AA1-ACB1-2B0110696D25}" type="datetime1">
              <a:rPr lang="fr-FR" smtClean="0"/>
              <a:t>17/06/2025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24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4253-B706-442B-9A4D-9A39457DA137}" type="datetime1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BEED-1DE2-4F2A-8088-3662185444F8}" type="datetime1">
              <a:rPr lang="fr-FR" smtClean="0"/>
              <a:t>17/06/2025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89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53AF-8D16-41EA-BC43-079F533B876B}" type="datetime1">
              <a:rPr lang="fr-FR" smtClean="0"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53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56FB-298F-442B-9536-E1EB20F74D91}" type="datetime1">
              <a:rPr lang="fr-FR" smtClean="0"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45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39F9-FD6E-4CCE-A61D-7BD931ADB79D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C5EE-ACC8-47D4-A89E-C7416C13B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49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6" y="835038"/>
            <a:ext cx="4582381" cy="41768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1872" y="2258058"/>
            <a:ext cx="10619232" cy="1864162"/>
          </a:xfrm>
        </p:spPr>
        <p:txBody>
          <a:bodyPr>
            <a:noAutofit/>
          </a:bodyPr>
          <a:lstStyle/>
          <a:p>
            <a:pPr marL="2062163" indent="447675"/>
            <a:br>
              <a:rPr lang="fr-FR" sz="4000" dirty="0"/>
            </a:br>
            <a:r>
              <a:rPr lang="fr-FR" sz="4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Mise en situation                                 des recommandations </a:t>
            </a:r>
            <a:br>
              <a:rPr lang="fr-FR" sz="4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</a:br>
            <a:r>
              <a:rPr lang="fr-FR" sz="4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de la transmission respiratoire</a:t>
            </a:r>
            <a:endParaRPr lang="fr-FR" sz="4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24539" y="6431865"/>
            <a:ext cx="7096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Florence Benoit – Danièle Lucchese – Laurence Soulié – Infirmières hygiénistes – RéP-PCI – 08 avril 2025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70" y="5764270"/>
            <a:ext cx="1609414" cy="5462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593" y="5800591"/>
            <a:ext cx="1162233" cy="4736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28" y="5810586"/>
            <a:ext cx="1893528" cy="4852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54" y="5764270"/>
            <a:ext cx="875951" cy="6675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906212-916D-462F-9219-EBDB4D42FEAE}"/>
              </a:ext>
            </a:extLst>
          </p:cNvPr>
          <p:cNvSpPr txBox="1"/>
          <p:nvPr/>
        </p:nvSpPr>
        <p:spPr>
          <a:xfrm>
            <a:off x="8328212" y="4607859"/>
            <a:ext cx="33079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Mise à jour Juin 2025</a:t>
            </a:r>
          </a:p>
        </p:txBody>
      </p:sp>
    </p:spTree>
    <p:extLst>
      <p:ext uri="{BB962C8B-B14F-4D97-AF65-F5344CB8AC3E}">
        <p14:creationId xmlns:p14="http://schemas.microsoft.com/office/powerpoint/2010/main" val="285261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875603" y="2378272"/>
            <a:ext cx="10220953" cy="3863908"/>
            <a:chOff x="875603" y="1966912"/>
            <a:chExt cx="10220953" cy="3863908"/>
          </a:xfrm>
        </p:grpSpPr>
        <p:grpSp>
          <p:nvGrpSpPr>
            <p:cNvPr id="5" name="Groupe 4"/>
            <p:cNvGrpSpPr/>
            <p:nvPr/>
          </p:nvGrpSpPr>
          <p:grpSpPr>
            <a:xfrm>
              <a:off x="875603" y="1966912"/>
              <a:ext cx="593432" cy="3278890"/>
              <a:chOff x="875603" y="1966912"/>
              <a:chExt cx="593432" cy="327889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75603" y="3068256"/>
                <a:ext cx="55656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fr-FR" sz="5400" b="1" cap="none" spc="0" dirty="0">
                    <a:ln/>
                    <a:solidFill>
                      <a:schemeClr val="accent4"/>
                    </a:solidFill>
                    <a:effectLst/>
                  </a:rPr>
                  <a:t>P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75603" y="1966912"/>
                <a:ext cx="59343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fr-FR" sz="5400" b="1" cap="none" spc="0" dirty="0">
                    <a:ln/>
                    <a:solidFill>
                      <a:schemeClr val="accent4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20207" y="4322472"/>
                <a:ext cx="5229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fr-FR" sz="5400" b="1" cap="none" spc="0" dirty="0">
                    <a:ln/>
                    <a:solidFill>
                      <a:schemeClr val="accent4"/>
                    </a:solidFill>
                    <a:effectLst/>
                  </a:rPr>
                  <a:t>E</a:t>
                </a:r>
              </a:p>
            </p:txBody>
          </p:sp>
        </p:grpSp>
        <p:sp>
          <p:nvSpPr>
            <p:cNvPr id="11" name="Espace réservé du contenu 5"/>
            <p:cNvSpPr txBox="1">
              <a:spLocks/>
            </p:cNvSpPr>
            <p:nvPr/>
          </p:nvSpPr>
          <p:spPr>
            <a:xfrm>
              <a:off x="1553935" y="2152352"/>
              <a:ext cx="9542621" cy="36784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Service de médecine, Ventilation </a:t>
              </a:r>
              <a:r>
                <a:rPr lang="fr-FR" b="1" dirty="0">
                  <a:solidFill>
                    <a:schemeClr val="accent6"/>
                  </a:solidFill>
                </a:rPr>
                <a:t>conforme</a:t>
              </a:r>
            </a:p>
            <a:p>
              <a:endParaRPr lang="fr-FR" sz="2000" dirty="0"/>
            </a:p>
            <a:p>
              <a:r>
                <a:rPr lang="fr-FR" dirty="0"/>
                <a:t>Patient de 58 ans entré pour asthénie, fièvre et éruption cutanée. Peut porter un masque médical</a:t>
              </a:r>
            </a:p>
            <a:p>
              <a:pPr marL="0" indent="0">
                <a:buNone/>
              </a:pPr>
              <a:endParaRPr lang="fr-FR" sz="1600" dirty="0"/>
            </a:p>
            <a:p>
              <a:r>
                <a:rPr lang="fr-FR" dirty="0"/>
                <a:t>Prélèvement oro-pharyngé positif : virus de la rougeole </a:t>
              </a:r>
            </a:p>
            <a:p>
              <a:pPr lvl="1"/>
              <a:r>
                <a:rPr lang="fr-FR" dirty="0"/>
                <a:t>L’ AS et l’étudiant IDE réalisent une aide à la toilette</a:t>
              </a:r>
            </a:p>
            <a:p>
              <a:pPr marL="457200" lvl="1" indent="0">
                <a:buNone/>
              </a:pPr>
              <a:endParaRPr lang="fr-FR" dirty="0"/>
            </a:p>
            <a:p>
              <a:endParaRPr lang="fr-FR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437" y="268143"/>
            <a:ext cx="2778338" cy="1841457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204195" y="766240"/>
            <a:ext cx="633984" cy="6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579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002181">
            <a:off x="218172" y="310052"/>
            <a:ext cx="1705780" cy="6666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RÉPONSES</a:t>
            </a:r>
            <a:br>
              <a:rPr lang="fr-F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20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022812" y="161558"/>
            <a:ext cx="8158154" cy="178581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Service de Médecine: Ventilation conforme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Patient de 58 ans entré pour asthénie, fièvre et éruption cutanée. Masque ok. 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Positif : </a:t>
            </a: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Virus de la rougeole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pvt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oro-pharyngé)</a:t>
            </a:r>
          </a:p>
          <a:p>
            <a:pPr marL="0" indent="0">
              <a:buNone/>
            </a:pPr>
            <a:endParaRPr lang="fr-FR" sz="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436868" y="123582"/>
            <a:ext cx="503997" cy="1756231"/>
            <a:chOff x="3831835" y="42274"/>
            <a:chExt cx="503997" cy="1756231"/>
          </a:xfrm>
        </p:grpSpPr>
        <p:sp>
          <p:nvSpPr>
            <p:cNvPr id="5" name="Rectangle 4"/>
            <p:cNvSpPr/>
            <p:nvPr/>
          </p:nvSpPr>
          <p:spPr>
            <a:xfrm>
              <a:off x="3838321" y="42274"/>
              <a:ext cx="4876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0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404" y="515191"/>
              <a:ext cx="48442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4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31835" y="1029064"/>
              <a:ext cx="46038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4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</p:grpSp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3764080"/>
              </p:ext>
            </p:extLst>
          </p:nvPr>
        </p:nvGraphicFramePr>
        <p:xfrm>
          <a:off x="173366" y="2036454"/>
          <a:ext cx="11713466" cy="38949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9537">
                  <a:extLst>
                    <a:ext uri="{9D8B030D-6E8A-4147-A177-3AD203B41FA5}">
                      <a16:colId xmlns:a16="http://schemas.microsoft.com/office/drawing/2014/main" val="1513222490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2358417388"/>
                    </a:ext>
                  </a:extLst>
                </a:gridCol>
                <a:gridCol w="2770632">
                  <a:extLst>
                    <a:ext uri="{9D8B030D-6E8A-4147-A177-3AD203B41FA5}">
                      <a16:colId xmlns:a16="http://schemas.microsoft.com/office/drawing/2014/main" val="3610107828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val="2627283977"/>
                    </a:ext>
                  </a:extLst>
                </a:gridCol>
                <a:gridCol w="2999233">
                  <a:extLst>
                    <a:ext uri="{9D8B030D-6E8A-4147-A177-3AD203B41FA5}">
                      <a16:colId xmlns:a16="http://schemas.microsoft.com/office/drawing/2014/main" val="978314926"/>
                    </a:ext>
                  </a:extLst>
                </a:gridCol>
              </a:tblGrid>
              <a:tr h="32093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Matrice 1 : En cas de </a:t>
                      </a:r>
                      <a:r>
                        <a:rPr lang="fr-FR" sz="1600" b="1" u="sng" dirty="0">
                          <a:solidFill>
                            <a:srgbClr val="00D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ventilation conforme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la R5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42253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: combine durée X proximité x geste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02556"/>
                  </a:ext>
                </a:extLst>
              </a:tr>
              <a:tr h="795528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Pathogène : combine sévérité                            X séquelles X  transmissibilité                                    X caractère connu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FAIBLE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Patient/résident porte un masque ou Contact direct # de courte durée* (&lt;15 mn)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MODEREE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direct* de courte durée &gt; à 15 mn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PGA à risque modéré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FORTE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PGA à risque élevé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61866"/>
                  </a:ext>
                </a:extLst>
              </a:tr>
              <a:tr h="57161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31438"/>
                  </a:ext>
                </a:extLst>
              </a:tr>
              <a:tr h="60452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63339"/>
                  </a:ext>
                </a:extLst>
              </a:tr>
              <a:tr h="5487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08875"/>
                  </a:ext>
                </a:extLst>
              </a:tr>
            </a:tbl>
          </a:graphicData>
        </a:graphic>
      </p:graphicFrame>
      <p:pic>
        <p:nvPicPr>
          <p:cNvPr id="1030" name="Picture 6" descr="DE PORT DES MASQU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r="18317"/>
          <a:stretch/>
        </p:blipFill>
        <p:spPr bwMode="auto">
          <a:xfrm>
            <a:off x="7101889" y="4257272"/>
            <a:ext cx="973148" cy="1012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5631366" y="164142"/>
            <a:ext cx="2684026" cy="322983"/>
          </a:xfrm>
          <a:prstGeom prst="roundRect">
            <a:avLst/>
          </a:prstGeom>
          <a:noFill/>
          <a:ln w="57150">
            <a:solidFill>
              <a:srgbClr val="00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94" y="5983207"/>
            <a:ext cx="8498276" cy="801689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2982964" y="4257271"/>
            <a:ext cx="1710698" cy="1012426"/>
            <a:chOff x="2982964" y="4257271"/>
            <a:chExt cx="1710698" cy="101242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964" y="4443379"/>
              <a:ext cx="557730" cy="640211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  <p:pic>
          <p:nvPicPr>
            <p:cNvPr id="23" name="Picture 6" descr="DE PORT DES MASQU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r="18317"/>
            <a:stretch/>
          </p:blipFill>
          <p:spPr bwMode="auto">
            <a:xfrm>
              <a:off x="3720514" y="4257271"/>
              <a:ext cx="973148" cy="10124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190" y="4379464"/>
            <a:ext cx="668474" cy="70412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8" name="Ellipse 17"/>
          <p:cNvSpPr/>
          <p:nvPr/>
        </p:nvSpPr>
        <p:spPr>
          <a:xfrm>
            <a:off x="1036169" y="4406291"/>
            <a:ext cx="1617012" cy="67729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27369" y="1236703"/>
            <a:ext cx="551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51036" y="1541259"/>
            <a:ext cx="561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 et l’étudiant IDE réalisent une aide à la toilette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110629" y="889287"/>
            <a:ext cx="4083112" cy="32644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698650" y="3022518"/>
            <a:ext cx="2620481" cy="60014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631366" y="3020625"/>
            <a:ext cx="3111190" cy="23888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3" grpId="0"/>
      <p:bldP spid="8" grpId="0"/>
      <p:bldP spid="14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C5EE-ACC8-47D4-A89E-C7416C13B7E4}" type="slidenum">
              <a:rPr lang="fr-FR" smtClean="0"/>
              <a:t>12</a:t>
            </a:fld>
            <a:endParaRPr lang="fr-FR"/>
          </a:p>
        </p:txBody>
      </p:sp>
      <p:pic>
        <p:nvPicPr>
          <p:cNvPr id="1026" name="Picture 2" descr="Happy Minion mem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32" t="-3922" r="8932" b="3922"/>
          <a:stretch/>
        </p:blipFill>
        <p:spPr bwMode="auto">
          <a:xfrm>
            <a:off x="1611487" y="725135"/>
            <a:ext cx="8221135" cy="54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6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1957055" y="2643253"/>
            <a:ext cx="8959989" cy="3870779"/>
          </a:xfrm>
          <a:solidFill>
            <a:srgbClr val="FFCC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200" dirty="0"/>
              <a:t>Service de Néonatalogie : </a:t>
            </a:r>
            <a:r>
              <a:rPr lang="fr-FR" sz="3200"/>
              <a:t>Ventilation </a:t>
            </a:r>
            <a:r>
              <a:rPr lang="fr-FR" sz="3200" b="1">
                <a:solidFill>
                  <a:schemeClr val="accent6"/>
                </a:solidFill>
              </a:rPr>
              <a:t>?</a:t>
            </a:r>
            <a:endParaRPr lang="fr-FR" sz="3200" b="1" dirty="0">
              <a:solidFill>
                <a:schemeClr val="accent6"/>
              </a:solidFill>
            </a:endParaRPr>
          </a:p>
          <a:p>
            <a:endParaRPr lang="fr-FR" dirty="0"/>
          </a:p>
          <a:p>
            <a:r>
              <a:rPr lang="fr-FR" sz="3200" dirty="0"/>
              <a:t>Enfant prématuré (10 jours) - 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</a:t>
            </a:r>
          </a:p>
          <a:p>
            <a:endParaRPr lang="fr-FR" sz="3200" dirty="0"/>
          </a:p>
          <a:p>
            <a:r>
              <a:rPr lang="fr-FR" sz="3200" dirty="0"/>
              <a:t>Prise de sang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10 minutes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800" b="1" dirty="0">
                <a:solidFill>
                  <a:srgbClr val="7030A0"/>
                </a:solidFill>
              </a:rPr>
              <a:t>30 minutes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8718" y="2537320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5586" y="3586082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0940" y="4756477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E</a:t>
            </a:r>
          </a:p>
        </p:txBody>
      </p:sp>
      <p:pic>
        <p:nvPicPr>
          <p:cNvPr id="1028" name="Picture 4" descr="Bébé Prématuré Vectores, Ilustraciones y Gráfic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07" y="3460650"/>
            <a:ext cx="2479639" cy="24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59" y="216067"/>
            <a:ext cx="2778338" cy="18414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313515" y="667512"/>
            <a:ext cx="633984" cy="611696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051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1AC0323-A3C8-4F22-B239-A66136223251}"/>
              </a:ext>
            </a:extLst>
          </p:cNvPr>
          <p:cNvSpPr txBox="1"/>
          <p:nvPr/>
        </p:nvSpPr>
        <p:spPr>
          <a:xfrm>
            <a:off x="291299" y="1155"/>
            <a:ext cx="10264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9DC337"/>
                </a:solidFill>
              </a:defRPr>
            </a:lvl1pPr>
          </a:lstStyle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Différentes matrices en fonction de la qualité </a:t>
            </a:r>
          </a:p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 la ventilation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E58E74B-E8F5-4777-9785-55F3248074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8288" y="1304875"/>
            <a:ext cx="418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fr-FR" b="1" dirty="0">
                <a:solidFill>
                  <a:srgbClr val="00B050"/>
                </a:solidFill>
                <a:cs typeface="Calibri" panose="020F0502020204030204" pitchFamily="34" charset="0"/>
              </a:rPr>
              <a:t>Ventilation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  <a:cs typeface="Calibri" panose="020F0502020204030204" pitchFamily="34" charset="0"/>
              </a:rPr>
              <a:t>conforme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EE0301A-A9F9-4342-85CB-C0C8CC727DD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262044" y="1277844"/>
            <a:ext cx="418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fr-FR" dirty="0">
                <a:solidFill>
                  <a:srgbClr val="FF0000"/>
                </a:solidFill>
                <a:cs typeface="Calibri" panose="020F0502020204030204" pitchFamily="34" charset="0"/>
              </a:rPr>
              <a:t>Ventilation non conforme</a:t>
            </a:r>
          </a:p>
        </p:txBody>
      </p:sp>
      <p:sp>
        <p:nvSpPr>
          <p:cNvPr id="20" name="Flèche : droite rayée 19">
            <a:extLst>
              <a:ext uri="{FF2B5EF4-FFF2-40B4-BE49-F238E27FC236}">
                <a16:creationId xmlns:a16="http://schemas.microsoft.com/office/drawing/2014/main" id="{9F391466-3430-40AF-8E32-C26EE87C43C7}"/>
              </a:ext>
            </a:extLst>
          </p:cNvPr>
          <p:cNvSpPr/>
          <p:nvPr/>
        </p:nvSpPr>
        <p:spPr>
          <a:xfrm>
            <a:off x="3508040" y="6299841"/>
            <a:ext cx="739832" cy="329988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B2D0583-A5CE-4C6E-968F-27C3F6470C93}"/>
              </a:ext>
            </a:extLst>
          </p:cNvPr>
          <p:cNvSpPr txBox="1"/>
          <p:nvPr/>
        </p:nvSpPr>
        <p:spPr>
          <a:xfrm>
            <a:off x="4247872" y="6345785"/>
            <a:ext cx="740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Se référer aux procédures institutionnelles</a:t>
            </a:r>
          </a:p>
        </p:txBody>
      </p:sp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BD1ABB1C-3BF6-41F9-8E9A-0384143E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6" y="22711"/>
            <a:ext cx="908092" cy="12821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D004926-BFCE-4D25-A68F-F033636C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2" y="1793172"/>
            <a:ext cx="5237879" cy="26243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9353B7-7555-473F-A24B-5DC25BF65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246" y="1793172"/>
            <a:ext cx="5748906" cy="26243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153919B-0FC4-4784-9496-09C0BEB3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437" y="4471138"/>
            <a:ext cx="8569844" cy="18554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58D259-36D3-4BCD-832C-997B7BA8E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356" y="6668975"/>
            <a:ext cx="5098025" cy="2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002181">
            <a:off x="168533" y="329831"/>
            <a:ext cx="1785476" cy="7843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RÉPONSES</a:t>
            </a:r>
            <a:br>
              <a:rPr lang="fr-F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24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 </a:t>
            </a: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2922741" y="192401"/>
            <a:ext cx="7961569" cy="1484311"/>
          </a:xfrm>
          <a:solidFill>
            <a:srgbClr val="FFCCFF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 de Néonatalogie :  Ventilation CONFORME</a:t>
            </a:r>
            <a:endParaRPr lang="fr-FR" sz="2000" dirty="0"/>
          </a:p>
          <a:p>
            <a:pPr marL="0" indent="0">
              <a:buNone/>
            </a:pPr>
            <a:endParaRPr lang="fr-FR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Enfant (10 jours)</a:t>
            </a:r>
          </a:p>
          <a:p>
            <a:endParaRPr lang="fr-FR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Prise de sang :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360176" y="55417"/>
            <a:ext cx="503997" cy="1715126"/>
            <a:chOff x="3831835" y="83379"/>
            <a:chExt cx="503997" cy="1715126"/>
          </a:xfrm>
        </p:grpSpPr>
        <p:sp>
          <p:nvSpPr>
            <p:cNvPr id="5" name="Rectangle 4"/>
            <p:cNvSpPr/>
            <p:nvPr/>
          </p:nvSpPr>
          <p:spPr>
            <a:xfrm>
              <a:off x="3831835" y="83379"/>
              <a:ext cx="4876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000" b="1" cap="none" spc="0" dirty="0">
                  <a:ln/>
                  <a:solidFill>
                    <a:schemeClr val="accent4"/>
                  </a:solidFill>
                  <a:effectLst/>
                </a:rPr>
                <a:t>V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404" y="515191"/>
              <a:ext cx="48442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31835" y="1029064"/>
              <a:ext cx="46038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E</a:t>
              </a:r>
            </a:p>
          </p:txBody>
        </p:sp>
      </p:grpSp>
      <p:pic>
        <p:nvPicPr>
          <p:cNvPr id="12" name="Picture 4" descr="Bébé Prématuré Vectores, Ilustraciones y Gráficos - 123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06" y="-6168"/>
            <a:ext cx="1666386" cy="16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6177293"/>
              </p:ext>
            </p:extLst>
          </p:nvPr>
        </p:nvGraphicFramePr>
        <p:xfrm>
          <a:off x="202555" y="1799316"/>
          <a:ext cx="11713466" cy="41301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9537">
                  <a:extLst>
                    <a:ext uri="{9D8B030D-6E8A-4147-A177-3AD203B41FA5}">
                      <a16:colId xmlns:a16="http://schemas.microsoft.com/office/drawing/2014/main" val="1513222490"/>
                    </a:ext>
                  </a:extLst>
                </a:gridCol>
                <a:gridCol w="2046868">
                  <a:extLst>
                    <a:ext uri="{9D8B030D-6E8A-4147-A177-3AD203B41FA5}">
                      <a16:colId xmlns:a16="http://schemas.microsoft.com/office/drawing/2014/main" val="2358417388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3610107828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627283977"/>
                    </a:ext>
                  </a:extLst>
                </a:gridCol>
                <a:gridCol w="2342253">
                  <a:extLst>
                    <a:ext uri="{9D8B030D-6E8A-4147-A177-3AD203B41FA5}">
                      <a16:colId xmlns:a16="http://schemas.microsoft.com/office/drawing/2014/main" val="978314926"/>
                    </a:ext>
                  </a:extLst>
                </a:gridCol>
              </a:tblGrid>
              <a:tr h="32093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Matrice 1 : En cas de </a:t>
                      </a:r>
                      <a:r>
                        <a:rPr lang="fr-FR" sz="1800" b="1" u="sng" dirty="0">
                          <a:solidFill>
                            <a:srgbClr val="00D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ventilation conforme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la R5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42253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: combine durée X proximité x geste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02556"/>
                  </a:ext>
                </a:extLst>
              </a:tr>
              <a:tr h="795528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Pathogène : combine sévérité                            X séquelles X  transmissibilité                                    X caractère connu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FAIBLE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Patient/résident porte un masque            ou Contact direct #  de courte durée* (&lt;15 mn)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MODEREE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direct* de courte durée             &gt; à 15 mn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PGA à risque modéré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FORTE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PGA à risque élevé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61866"/>
                  </a:ext>
                </a:extLst>
              </a:tr>
              <a:tr h="117855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31438"/>
                  </a:ext>
                </a:extLst>
              </a:tr>
              <a:tr h="60452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63339"/>
                  </a:ext>
                </a:extLst>
              </a:tr>
              <a:tr h="5487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0887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11705" y="1333508"/>
            <a:ext cx="2393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10 minutes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0828" y="1310566"/>
            <a:ext cx="220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30 minutes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42" y="5968006"/>
            <a:ext cx="9009790" cy="849943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3743451" y="3658570"/>
            <a:ext cx="2032201" cy="990959"/>
            <a:chOff x="6232139" y="3369234"/>
            <a:chExt cx="1875763" cy="990959"/>
          </a:xfrm>
        </p:grpSpPr>
        <p:pic>
          <p:nvPicPr>
            <p:cNvPr id="1026" name="Picture 2" descr="Port du masque recommandé dès maintenant | Autisme Info Servic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3" r="19516"/>
            <a:stretch/>
          </p:blipFill>
          <p:spPr bwMode="auto">
            <a:xfrm>
              <a:off x="7196035" y="3369234"/>
              <a:ext cx="911867" cy="9909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2139" y="3369234"/>
              <a:ext cx="804058" cy="972997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</p:grpSp>
      <p:sp>
        <p:nvSpPr>
          <p:cNvPr id="14" name="ZoneTexte 13"/>
          <p:cNvSpPr txBox="1"/>
          <p:nvPr/>
        </p:nvSpPr>
        <p:spPr>
          <a:xfrm>
            <a:off x="5396402" y="699333"/>
            <a:ext cx="8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VRS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406796" y="181474"/>
            <a:ext cx="3048100" cy="368406"/>
          </a:xfrm>
          <a:prstGeom prst="roundRect">
            <a:avLst/>
          </a:prstGeom>
          <a:noFill/>
          <a:ln w="57150">
            <a:solidFill>
              <a:srgbClr val="00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6810159" y="3649765"/>
            <a:ext cx="2132837" cy="1008569"/>
            <a:chOff x="6810159" y="3649765"/>
            <a:chExt cx="2132837" cy="1008569"/>
          </a:xfrm>
        </p:grpSpPr>
        <p:pic>
          <p:nvPicPr>
            <p:cNvPr id="23" name="Picture 2" descr="Port du masque recommandé dès maintenant | Autisme Info Servic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3" r="19516"/>
            <a:stretch/>
          </p:blipFill>
          <p:spPr bwMode="auto">
            <a:xfrm>
              <a:off x="7923270" y="3649765"/>
              <a:ext cx="1019726" cy="9997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159" y="3675467"/>
              <a:ext cx="890669" cy="982867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</p:grpSp>
      <p:grpSp>
        <p:nvGrpSpPr>
          <p:cNvPr id="15" name="Groupe 14"/>
          <p:cNvGrpSpPr/>
          <p:nvPr/>
        </p:nvGrpSpPr>
        <p:grpSpPr>
          <a:xfrm>
            <a:off x="1145772" y="622606"/>
            <a:ext cx="5156859" cy="3906307"/>
            <a:chOff x="1115316" y="560861"/>
            <a:chExt cx="5156859" cy="3906307"/>
          </a:xfrm>
        </p:grpSpPr>
        <p:sp>
          <p:nvSpPr>
            <p:cNvPr id="25" name="Ellipse 24"/>
            <p:cNvSpPr/>
            <p:nvPr/>
          </p:nvSpPr>
          <p:spPr>
            <a:xfrm>
              <a:off x="1115316" y="3849140"/>
              <a:ext cx="1938780" cy="618028"/>
            </a:xfrm>
            <a:prstGeom prst="ellips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273207" y="560861"/>
              <a:ext cx="998968" cy="551925"/>
            </a:xfrm>
            <a:prstGeom prst="ellips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0" name="Rectangle à coins arrondis 29"/>
          <p:cNvSpPr/>
          <p:nvPr/>
        </p:nvSpPr>
        <p:spPr>
          <a:xfrm>
            <a:off x="3465575" y="3115404"/>
            <a:ext cx="2851961" cy="42056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657278" y="2851783"/>
            <a:ext cx="2797618" cy="70108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86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0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002181">
            <a:off x="168533" y="329831"/>
            <a:ext cx="1785476" cy="7843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RÉPONSES</a:t>
            </a:r>
            <a:br>
              <a:rPr lang="fr-F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24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 </a:t>
            </a: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2922741" y="192401"/>
            <a:ext cx="7961569" cy="1484311"/>
          </a:xfrm>
          <a:solidFill>
            <a:srgbClr val="FFCCFF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 de Néonatalogie :  Ventilation NON CONFORME</a:t>
            </a:r>
            <a:endParaRPr lang="fr-FR" sz="2000" dirty="0"/>
          </a:p>
          <a:p>
            <a:pPr marL="0" indent="0">
              <a:buNone/>
            </a:pPr>
            <a:endParaRPr lang="fr-FR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Enfant (10 jours)</a:t>
            </a:r>
          </a:p>
          <a:p>
            <a:endParaRPr lang="fr-FR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Prise de sang :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360176" y="55417"/>
            <a:ext cx="503997" cy="1715126"/>
            <a:chOff x="3831835" y="83379"/>
            <a:chExt cx="503997" cy="1715126"/>
          </a:xfrm>
        </p:grpSpPr>
        <p:sp>
          <p:nvSpPr>
            <p:cNvPr id="5" name="Rectangle 4"/>
            <p:cNvSpPr/>
            <p:nvPr/>
          </p:nvSpPr>
          <p:spPr>
            <a:xfrm>
              <a:off x="3831835" y="83379"/>
              <a:ext cx="4876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000" b="1" cap="none" spc="0" dirty="0">
                  <a:ln/>
                  <a:solidFill>
                    <a:schemeClr val="accent4"/>
                  </a:solidFill>
                  <a:effectLst/>
                </a:rPr>
                <a:t>V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404" y="515191"/>
              <a:ext cx="48442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31835" y="1029064"/>
              <a:ext cx="46038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E</a:t>
              </a:r>
            </a:p>
          </p:txBody>
        </p:sp>
      </p:grpSp>
      <p:pic>
        <p:nvPicPr>
          <p:cNvPr id="12" name="Picture 4" descr="Bébé Prématuré Vectores, Ilustraciones y Gráficos - 123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06" y="-6168"/>
            <a:ext cx="1666386" cy="16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8977402"/>
              </p:ext>
            </p:extLst>
          </p:nvPr>
        </p:nvGraphicFramePr>
        <p:xfrm>
          <a:off x="202555" y="1799316"/>
          <a:ext cx="11713466" cy="41301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9537">
                  <a:extLst>
                    <a:ext uri="{9D8B030D-6E8A-4147-A177-3AD203B41FA5}">
                      <a16:colId xmlns:a16="http://schemas.microsoft.com/office/drawing/2014/main" val="1513222490"/>
                    </a:ext>
                  </a:extLst>
                </a:gridCol>
                <a:gridCol w="2046868">
                  <a:extLst>
                    <a:ext uri="{9D8B030D-6E8A-4147-A177-3AD203B41FA5}">
                      <a16:colId xmlns:a16="http://schemas.microsoft.com/office/drawing/2014/main" val="2358417388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3610107828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627283977"/>
                    </a:ext>
                  </a:extLst>
                </a:gridCol>
                <a:gridCol w="2342253">
                  <a:extLst>
                    <a:ext uri="{9D8B030D-6E8A-4147-A177-3AD203B41FA5}">
                      <a16:colId xmlns:a16="http://schemas.microsoft.com/office/drawing/2014/main" val="978314926"/>
                    </a:ext>
                  </a:extLst>
                </a:gridCol>
              </a:tblGrid>
              <a:tr h="32093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Matrice 1 : En cas de </a:t>
                      </a:r>
                      <a:r>
                        <a:rPr lang="fr-FR" sz="1800" b="1" u="sng" dirty="0">
                          <a:solidFill>
                            <a:srgbClr val="00D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ventilation NON conforme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la R5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42253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: combine durée X proximité x geste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02556"/>
                  </a:ext>
                </a:extLst>
              </a:tr>
              <a:tr h="795528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Pathogène : combine sévérité                            X séquelles X  transmissibilité                                    X caractère connu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FAIBLE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Patient/résident porte un masque            ou Contact direct #  de courte durée* (&lt;15 mn)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MODEREE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direct* de courte durée             &gt; à 15 mn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PGA à risque modéré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FORTE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PGA à risque élevé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61866"/>
                  </a:ext>
                </a:extLst>
              </a:tr>
              <a:tr h="117855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31438"/>
                  </a:ext>
                </a:extLst>
              </a:tr>
              <a:tr h="60452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63339"/>
                  </a:ext>
                </a:extLst>
              </a:tr>
              <a:tr h="5487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0887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11705" y="1333508"/>
            <a:ext cx="2393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10 minutes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0828" y="1310566"/>
            <a:ext cx="220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30 minutes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42" y="5968006"/>
            <a:ext cx="9009790" cy="849943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3743451" y="3658570"/>
            <a:ext cx="2032201" cy="990959"/>
            <a:chOff x="6232139" y="3369234"/>
            <a:chExt cx="1875763" cy="990959"/>
          </a:xfrm>
        </p:grpSpPr>
        <p:pic>
          <p:nvPicPr>
            <p:cNvPr id="1026" name="Picture 2" descr="Port du masque recommandé dès maintenant | Autisme Info Servic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3" r="19516"/>
            <a:stretch/>
          </p:blipFill>
          <p:spPr bwMode="auto">
            <a:xfrm>
              <a:off x="7196035" y="3369234"/>
              <a:ext cx="911867" cy="9909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2139" y="3369234"/>
              <a:ext cx="804058" cy="972997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</p:grpSp>
      <p:sp>
        <p:nvSpPr>
          <p:cNvPr id="14" name="ZoneTexte 13"/>
          <p:cNvSpPr txBox="1"/>
          <p:nvPr/>
        </p:nvSpPr>
        <p:spPr>
          <a:xfrm>
            <a:off x="5396402" y="699333"/>
            <a:ext cx="8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VRS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406795" y="210346"/>
            <a:ext cx="3615745" cy="368406"/>
          </a:xfrm>
          <a:prstGeom prst="roundRect">
            <a:avLst/>
          </a:prstGeom>
          <a:noFill/>
          <a:ln w="57150">
            <a:solidFill>
              <a:srgbClr val="00D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159" y="3675467"/>
            <a:ext cx="890669" cy="98286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grpSp>
        <p:nvGrpSpPr>
          <p:cNvPr id="15" name="Groupe 14"/>
          <p:cNvGrpSpPr/>
          <p:nvPr/>
        </p:nvGrpSpPr>
        <p:grpSpPr>
          <a:xfrm>
            <a:off x="1145772" y="622606"/>
            <a:ext cx="5156859" cy="3906307"/>
            <a:chOff x="1115316" y="560861"/>
            <a:chExt cx="5156859" cy="3906307"/>
          </a:xfrm>
        </p:grpSpPr>
        <p:sp>
          <p:nvSpPr>
            <p:cNvPr id="25" name="Ellipse 24"/>
            <p:cNvSpPr/>
            <p:nvPr/>
          </p:nvSpPr>
          <p:spPr>
            <a:xfrm>
              <a:off x="1115316" y="3849140"/>
              <a:ext cx="1938780" cy="618028"/>
            </a:xfrm>
            <a:prstGeom prst="ellips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273207" y="560861"/>
              <a:ext cx="998968" cy="551925"/>
            </a:xfrm>
            <a:prstGeom prst="ellips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0" name="Rectangle à coins arrondis 29"/>
          <p:cNvSpPr/>
          <p:nvPr/>
        </p:nvSpPr>
        <p:spPr>
          <a:xfrm>
            <a:off x="3465575" y="3115404"/>
            <a:ext cx="2851961" cy="42056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6657278" y="2851783"/>
            <a:ext cx="2797618" cy="70108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29" name="Picture 6" descr="DE PORT DES MASQUES">
            <a:extLst>
              <a:ext uri="{FF2B5EF4-FFF2-40B4-BE49-F238E27FC236}">
                <a16:creationId xmlns:a16="http://schemas.microsoft.com/office/drawing/2014/main" id="{3661027C-4AA7-4D88-903F-FD0DB9215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r="18317"/>
          <a:stretch/>
        </p:blipFill>
        <p:spPr bwMode="auto">
          <a:xfrm>
            <a:off x="8056087" y="3780860"/>
            <a:ext cx="828230" cy="868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0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9593" y="390557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725" y="2782596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V</a:t>
            </a:r>
          </a:p>
        </p:txBody>
      </p:sp>
      <p:sp>
        <p:nvSpPr>
          <p:cNvPr id="9" name="Rectangle 8"/>
          <p:cNvSpPr/>
          <p:nvPr/>
        </p:nvSpPr>
        <p:spPr>
          <a:xfrm>
            <a:off x="797991" y="522821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E</a:t>
            </a: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1472184" y="2627550"/>
            <a:ext cx="10214294" cy="4029728"/>
          </a:xfrm>
          <a:prstGeom prst="rect">
            <a:avLst/>
          </a:prstGeom>
          <a:solidFill>
            <a:srgbClr val="F2B300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/>
          </a:p>
          <a:p>
            <a:r>
              <a:rPr lang="fr-FR" sz="3200" dirty="0"/>
              <a:t>EHPAD - Ventilation </a:t>
            </a:r>
            <a:r>
              <a:rPr lang="fr-FR" sz="3200" b="1" dirty="0">
                <a:solidFill>
                  <a:srgbClr val="FF0000"/>
                </a:solidFill>
              </a:rPr>
              <a:t>NON</a:t>
            </a:r>
            <a:r>
              <a:rPr lang="fr-FR" sz="3200" dirty="0"/>
              <a:t> conforme</a:t>
            </a:r>
          </a:p>
          <a:p>
            <a:endParaRPr lang="fr-FR" sz="2400" dirty="0"/>
          </a:p>
          <a:p>
            <a:r>
              <a:rPr lang="fr-FR" sz="3200" dirty="0"/>
              <a:t>Résident 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grippé </a:t>
            </a:r>
            <a:r>
              <a:rPr lang="fr-FR" sz="3200" dirty="0"/>
              <a:t>avec troubles cognitifs                                        (ne supportant pas le masque)</a:t>
            </a:r>
          </a:p>
          <a:p>
            <a:pPr marL="0" indent="0">
              <a:buNone/>
            </a:pPr>
            <a:endParaRPr lang="fr-FR" sz="1200" dirty="0"/>
          </a:p>
          <a:p>
            <a:pPr marL="447675" lvl="1" indent="-355600">
              <a:buFont typeface="+mj-lt"/>
              <a:buAutoNum type="arabicPeriod"/>
            </a:pPr>
            <a:r>
              <a:rPr lang="fr-FR" sz="2800" b="1" dirty="0">
                <a:solidFill>
                  <a:schemeClr val="accent5"/>
                </a:solidFill>
              </a:rPr>
              <a:t>L’AS réalise sa toilette en 25 minutes</a:t>
            </a:r>
          </a:p>
          <a:p>
            <a:pPr marL="447675" lvl="1" indent="-355600">
              <a:buFont typeface="+mj-lt"/>
              <a:buAutoNum type="arabicPeriod"/>
            </a:pPr>
            <a:r>
              <a:rPr lang="fr-FR" sz="2800" b="1" dirty="0">
                <a:solidFill>
                  <a:srgbClr val="7030A0"/>
                </a:solidFill>
              </a:rPr>
              <a:t>L’IDE installe et surveille le résident pour un aérosol </a:t>
            </a:r>
          </a:p>
          <a:p>
            <a:pPr marL="92075" lvl="1" indent="0" algn="ctr">
              <a:buNone/>
            </a:pPr>
            <a:r>
              <a:rPr lang="fr-FR" sz="2800" b="1" dirty="0">
                <a:solidFill>
                  <a:srgbClr val="7030A0"/>
                </a:solidFill>
              </a:rPr>
              <a:t>(&lt;15 minutes)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14" y="152059"/>
            <a:ext cx="3036619" cy="20126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49393" y="675350"/>
            <a:ext cx="633984" cy="611696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081" y="3244261"/>
            <a:ext cx="1837343" cy="18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002181">
            <a:off x="306782" y="255931"/>
            <a:ext cx="1709695" cy="6454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RÉPONSES</a:t>
            </a:r>
            <a:br>
              <a:rPr lang="fr-F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0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 </a:t>
            </a:r>
            <a:r>
              <a:rPr lang="fr-F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4960329"/>
              </p:ext>
            </p:extLst>
          </p:nvPr>
        </p:nvGraphicFramePr>
        <p:xfrm>
          <a:off x="263839" y="1815473"/>
          <a:ext cx="11713466" cy="39709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01644">
                  <a:extLst>
                    <a:ext uri="{9D8B030D-6E8A-4147-A177-3AD203B41FA5}">
                      <a16:colId xmlns:a16="http://schemas.microsoft.com/office/drawing/2014/main" val="1513222490"/>
                    </a:ext>
                  </a:extLst>
                </a:gridCol>
                <a:gridCol w="1276381">
                  <a:extLst>
                    <a:ext uri="{9D8B030D-6E8A-4147-A177-3AD203B41FA5}">
                      <a16:colId xmlns:a16="http://schemas.microsoft.com/office/drawing/2014/main" val="2358417388"/>
                    </a:ext>
                  </a:extLst>
                </a:gridCol>
                <a:gridCol w="2770632">
                  <a:extLst>
                    <a:ext uri="{9D8B030D-6E8A-4147-A177-3AD203B41FA5}">
                      <a16:colId xmlns:a16="http://schemas.microsoft.com/office/drawing/2014/main" val="3610107828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val="2627283977"/>
                    </a:ext>
                  </a:extLst>
                </a:gridCol>
                <a:gridCol w="2999233">
                  <a:extLst>
                    <a:ext uri="{9D8B030D-6E8A-4147-A177-3AD203B41FA5}">
                      <a16:colId xmlns:a16="http://schemas.microsoft.com/office/drawing/2014/main" val="978314926"/>
                    </a:ext>
                  </a:extLst>
                </a:gridCol>
              </a:tblGrid>
              <a:tr h="313062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Matrice 2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En cas de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ventilation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conforme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la R5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42253"/>
                  </a:ext>
                </a:extLst>
              </a:tr>
              <a:tr h="313062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: combine durée X proximité x geste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02556"/>
                  </a:ext>
                </a:extLst>
              </a:tr>
              <a:tr h="936581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combine sévérité </a:t>
                      </a:r>
                    </a:p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séquelles X  transmissibilité  </a:t>
                      </a:r>
                    </a:p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caractère connu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FAIBLE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Patient/résident porte un masque ou Contact direct # de courte durée* (&lt;15 mn)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MODEREE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direct #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à 15 mn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PGA à risque modéré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FORTE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PGA à risque élevé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Champ lointain &gt; 30 mn **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61866"/>
                  </a:ext>
                </a:extLst>
              </a:tr>
              <a:tr h="114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31438"/>
                  </a:ext>
                </a:extLst>
              </a:tr>
              <a:tr h="44599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63339"/>
                  </a:ext>
                </a:extLst>
              </a:tr>
              <a:tr h="53527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08875"/>
                  </a:ext>
                </a:extLst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2065204" y="112889"/>
            <a:ext cx="517623" cy="1783372"/>
            <a:chOff x="4967210" y="-90283"/>
            <a:chExt cx="517623" cy="1783372"/>
          </a:xfrm>
        </p:grpSpPr>
        <p:sp>
          <p:nvSpPr>
            <p:cNvPr id="5" name="Rectangle 4"/>
            <p:cNvSpPr/>
            <p:nvPr/>
          </p:nvSpPr>
          <p:spPr>
            <a:xfrm>
              <a:off x="4967210" y="-90283"/>
              <a:ext cx="4876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000" b="1" cap="none" spc="0" dirty="0">
                  <a:ln/>
                  <a:solidFill>
                    <a:schemeClr val="accent4"/>
                  </a:solidFill>
                  <a:effectLst/>
                </a:rPr>
                <a:t>V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0405" y="422391"/>
              <a:ext cx="48442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0836" y="923648"/>
              <a:ext cx="46038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E</a:t>
              </a:r>
            </a:p>
          </p:txBody>
        </p:sp>
      </p:grpSp>
      <p:sp>
        <p:nvSpPr>
          <p:cNvPr id="24" name="Espace réservé du contenu 5"/>
          <p:cNvSpPr txBox="1">
            <a:spLocks/>
          </p:cNvSpPr>
          <p:nvPr/>
        </p:nvSpPr>
        <p:spPr>
          <a:xfrm>
            <a:off x="2539212" y="208560"/>
            <a:ext cx="8029699" cy="1425333"/>
          </a:xfrm>
          <a:prstGeom prst="rect">
            <a:avLst/>
          </a:prstGeom>
          <a:solidFill>
            <a:srgbClr val="F2B300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EHPAD :  </a:t>
            </a:r>
            <a:r>
              <a:rPr lang="fr-FR" sz="2000" b="1" dirty="0"/>
              <a:t>Ventilation </a:t>
            </a:r>
            <a:r>
              <a:rPr lang="fr-FR" sz="2000" b="1" dirty="0">
                <a:solidFill>
                  <a:srgbClr val="C00000"/>
                </a:solidFill>
              </a:rPr>
              <a:t>NON</a:t>
            </a:r>
            <a:r>
              <a:rPr lang="fr-FR" sz="2000" b="1" dirty="0"/>
              <a:t> conforme</a:t>
            </a:r>
          </a:p>
          <a:p>
            <a:r>
              <a:rPr lang="fr-FR" sz="2000" b="1" dirty="0"/>
              <a:t>Résident  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grippé  </a:t>
            </a:r>
            <a:r>
              <a:rPr lang="fr-FR" sz="2000" b="1" dirty="0"/>
              <a:t>avec troubles cognitifs </a:t>
            </a:r>
            <a:r>
              <a:rPr lang="fr-FR" sz="2000" dirty="0"/>
              <a:t>(ne supportant pas le masque)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780960" y="208560"/>
            <a:ext cx="2965073" cy="3326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77" y="5998607"/>
            <a:ext cx="5588278" cy="77807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8" y="6003581"/>
            <a:ext cx="6069720" cy="71338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6139081" y="3761100"/>
            <a:ext cx="1807855" cy="868669"/>
            <a:chOff x="6139081" y="3761100"/>
            <a:chExt cx="1807855" cy="868669"/>
          </a:xfrm>
        </p:grpSpPr>
        <p:pic>
          <p:nvPicPr>
            <p:cNvPr id="32" name="Picture 6" descr="DE PORT DES MASQU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r="18317"/>
            <a:stretch/>
          </p:blipFill>
          <p:spPr bwMode="auto">
            <a:xfrm>
              <a:off x="7118706" y="3761100"/>
              <a:ext cx="828230" cy="8686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9081" y="3800943"/>
              <a:ext cx="693541" cy="788984"/>
            </a:xfrm>
            <a:prstGeom prst="rect">
              <a:avLst/>
            </a:prstGeom>
            <a:ln w="57150">
              <a:solidFill>
                <a:srgbClr val="0099CC"/>
              </a:solidFill>
            </a:ln>
          </p:spPr>
        </p:pic>
      </p:grpSp>
      <p:grpSp>
        <p:nvGrpSpPr>
          <p:cNvPr id="7" name="Groupe 6"/>
          <p:cNvGrpSpPr/>
          <p:nvPr/>
        </p:nvGrpSpPr>
        <p:grpSpPr>
          <a:xfrm>
            <a:off x="9500096" y="3721258"/>
            <a:ext cx="1806003" cy="868669"/>
            <a:chOff x="9500096" y="3721258"/>
            <a:chExt cx="1806003" cy="868669"/>
          </a:xfrm>
        </p:grpSpPr>
        <p:pic>
          <p:nvPicPr>
            <p:cNvPr id="1030" name="Picture 6" descr="DE PORT DES MASQU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r="18317"/>
            <a:stretch/>
          </p:blipFill>
          <p:spPr bwMode="auto">
            <a:xfrm>
              <a:off x="10477869" y="3721258"/>
              <a:ext cx="828230" cy="8686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00096" y="3761100"/>
              <a:ext cx="731603" cy="788984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</p:grpSp>
      <p:sp>
        <p:nvSpPr>
          <p:cNvPr id="12" name="ZoneTexte 11"/>
          <p:cNvSpPr txBox="1"/>
          <p:nvPr/>
        </p:nvSpPr>
        <p:spPr>
          <a:xfrm>
            <a:off x="3022470" y="910628"/>
            <a:ext cx="790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b="1" dirty="0">
                <a:solidFill>
                  <a:schemeClr val="accent5"/>
                </a:solidFill>
              </a:rPr>
              <a:t>L’AS Toilette complète en 25 minutes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68532" y="1212729"/>
            <a:ext cx="85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b="1" dirty="0">
                <a:solidFill>
                  <a:srgbClr val="7030A0"/>
                </a:solidFill>
              </a:rPr>
              <a:t> L’IDE installe et surveille le résident pour un aérosol(&lt;15 minutes)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6151" y="200414"/>
            <a:ext cx="1332779" cy="137006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545336" y="3800943"/>
            <a:ext cx="1105063" cy="68703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3852990" y="640404"/>
            <a:ext cx="858969" cy="3460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6050284" y="2877015"/>
            <a:ext cx="2558457" cy="68145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9500096" y="2834898"/>
            <a:ext cx="2063719" cy="28590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4" grpId="0"/>
      <p:bldP spid="3" grpId="0" animBg="1"/>
      <p:bldP spid="15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770997" y="2517893"/>
            <a:ext cx="10155150" cy="3935851"/>
            <a:chOff x="1730809" y="2079971"/>
            <a:chExt cx="8091476" cy="3577741"/>
          </a:xfrm>
        </p:grpSpPr>
        <p:sp>
          <p:nvSpPr>
            <p:cNvPr id="5" name="Rectangle 4"/>
            <p:cNvSpPr/>
            <p:nvPr/>
          </p:nvSpPr>
          <p:spPr>
            <a:xfrm>
              <a:off x="1756928" y="2079971"/>
              <a:ext cx="5934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5400" b="1" cap="none" spc="0" dirty="0">
                  <a:ln/>
                  <a:solidFill>
                    <a:schemeClr val="accent4"/>
                  </a:solidFill>
                  <a:effectLst/>
                </a:rPr>
                <a:t>V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8530" y="2902576"/>
              <a:ext cx="5565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5400" b="1" cap="none" spc="0" dirty="0">
                  <a:ln/>
                  <a:solidFill>
                    <a:schemeClr val="accent4"/>
                  </a:solidFill>
                  <a:effectLst/>
                </a:rPr>
                <a:t>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0809" y="3825907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5400" b="1" cap="none" spc="0" dirty="0">
                  <a:ln/>
                  <a:solidFill>
                    <a:schemeClr val="accent4"/>
                  </a:solidFill>
                  <a:effectLst/>
                </a:rPr>
                <a:t>E</a:t>
              </a:r>
            </a:p>
          </p:txBody>
        </p:sp>
        <p:sp>
          <p:nvSpPr>
            <p:cNvPr id="8" name="Espace réservé du contenu 5"/>
            <p:cNvSpPr txBox="1">
              <a:spLocks/>
            </p:cNvSpPr>
            <p:nvPr/>
          </p:nvSpPr>
          <p:spPr>
            <a:xfrm>
              <a:off x="2369715" y="2152353"/>
              <a:ext cx="7452570" cy="350535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Médecine interne Ventilation </a:t>
              </a:r>
              <a:r>
                <a:rPr lang="fr-FR" b="1" dirty="0">
                  <a:solidFill>
                    <a:srgbClr val="FF0000"/>
                  </a:solidFill>
                </a:rPr>
                <a:t>NON</a:t>
              </a:r>
              <a:r>
                <a:rPr lang="fr-FR" dirty="0"/>
                <a:t> conforme</a:t>
              </a:r>
            </a:p>
            <a:p>
              <a:pPr marL="0" indent="0">
                <a:buNone/>
              </a:pPr>
              <a:endParaRPr lang="fr-FR" sz="1600" dirty="0"/>
            </a:p>
            <a:p>
              <a:r>
                <a:rPr lang="fr-FR" dirty="0"/>
                <a:t>Patiente de 25 ans, rapatriement de </a:t>
              </a:r>
              <a:r>
                <a:rPr lang="fr-FR" dirty="0" err="1"/>
                <a:t>Georgie</a:t>
              </a:r>
              <a:r>
                <a:rPr lang="fr-FR" dirty="0"/>
                <a:t>                              portant un masque FFP2</a:t>
              </a:r>
            </a:p>
            <a:p>
              <a:pPr marL="0" indent="0">
                <a:buNone/>
              </a:pPr>
              <a:endParaRPr lang="fr-FR" sz="1200" dirty="0"/>
            </a:p>
            <a:p>
              <a:r>
                <a:rPr lang="fr-FR" dirty="0"/>
                <a:t>Pour suspicion de tuberculose </a:t>
              </a:r>
              <a:endParaRPr lang="fr-FR" dirty="0">
                <a:solidFill>
                  <a:srgbClr val="C00000"/>
                </a:solidFill>
              </a:endParaRPr>
            </a:p>
            <a:p>
              <a:endParaRPr lang="fr-FR" sz="1100" dirty="0"/>
            </a:p>
            <a:p>
              <a:pPr marL="914400" lvl="1" indent="-457200">
                <a:buFont typeface="+mj-lt"/>
                <a:buAutoNum type="arabicPeriod"/>
              </a:pP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Brancardier transfert (10 minutes)</a:t>
              </a:r>
            </a:p>
            <a:p>
              <a:pPr marL="914400" lvl="1" indent="-457200">
                <a:buFont typeface="+mj-lt"/>
                <a:buAutoNum type="arabicPeriod"/>
              </a:pPr>
              <a:r>
                <a:rPr lang="fr-FR" b="1" dirty="0">
                  <a:solidFill>
                    <a:srgbClr val="7030A0"/>
                  </a:solidFill>
                </a:rPr>
                <a:t>Consultation pneumo : </a:t>
              </a:r>
              <a:r>
                <a:rPr lang="fr-FR" b="1" dirty="0" err="1">
                  <a:solidFill>
                    <a:srgbClr val="7030A0"/>
                  </a:solidFill>
                </a:rPr>
                <a:t>Fibro</a:t>
              </a:r>
              <a:r>
                <a:rPr lang="fr-FR" b="1" dirty="0">
                  <a:solidFill>
                    <a:srgbClr val="7030A0"/>
                  </a:solidFill>
                </a:rPr>
                <a:t> bronchique </a:t>
              </a:r>
            </a:p>
            <a:p>
              <a:endParaRPr lang="fr-FR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6632"/>
          <a:stretch/>
        </p:blipFill>
        <p:spPr>
          <a:xfrm>
            <a:off x="8855432" y="3533643"/>
            <a:ext cx="1781967" cy="21334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250" y="297635"/>
            <a:ext cx="2914420" cy="1841457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154557" y="801705"/>
            <a:ext cx="633984" cy="6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922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002181">
            <a:off x="144569" y="265591"/>
            <a:ext cx="1871991" cy="62209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rgbClr val="00D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RÉPONSES</a:t>
            </a:r>
            <a:br>
              <a:rPr lang="fr-F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24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 </a:t>
            </a:r>
            <a:r>
              <a:rPr lang="fr-F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4294525"/>
              </p:ext>
            </p:extLst>
          </p:nvPr>
        </p:nvGraphicFramePr>
        <p:xfrm>
          <a:off x="312188" y="1990443"/>
          <a:ext cx="11713466" cy="40802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01644">
                  <a:extLst>
                    <a:ext uri="{9D8B030D-6E8A-4147-A177-3AD203B41FA5}">
                      <a16:colId xmlns:a16="http://schemas.microsoft.com/office/drawing/2014/main" val="1513222490"/>
                    </a:ext>
                  </a:extLst>
                </a:gridCol>
                <a:gridCol w="1276381">
                  <a:extLst>
                    <a:ext uri="{9D8B030D-6E8A-4147-A177-3AD203B41FA5}">
                      <a16:colId xmlns:a16="http://schemas.microsoft.com/office/drawing/2014/main" val="2358417388"/>
                    </a:ext>
                  </a:extLst>
                </a:gridCol>
                <a:gridCol w="2770632">
                  <a:extLst>
                    <a:ext uri="{9D8B030D-6E8A-4147-A177-3AD203B41FA5}">
                      <a16:colId xmlns:a16="http://schemas.microsoft.com/office/drawing/2014/main" val="3610107828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val="2627283977"/>
                    </a:ext>
                  </a:extLst>
                </a:gridCol>
                <a:gridCol w="2999233">
                  <a:extLst>
                    <a:ext uri="{9D8B030D-6E8A-4147-A177-3AD203B41FA5}">
                      <a16:colId xmlns:a16="http://schemas.microsoft.com/office/drawing/2014/main" val="978314926"/>
                    </a:ext>
                  </a:extLst>
                </a:gridCol>
              </a:tblGrid>
              <a:tr h="285983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Matrice 2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En cas de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ventilation 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conforme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la R5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42253"/>
                  </a:ext>
                </a:extLst>
              </a:tr>
              <a:tr h="285983"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: combine durée X proximité x geste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102556"/>
                  </a:ext>
                </a:extLst>
              </a:tr>
              <a:tr h="894675">
                <a:tc rowSpan="4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combine sévérité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séquelles X  transmissibilité  </a:t>
                      </a:r>
                    </a:p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caractère connu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FAIBLE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Patient/résident porte un masque ou Contact direct # de courte durée* (&lt;15 mn)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MODEREE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direct #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à 15 mn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PGA à risque modéré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Exposition FORTE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PGA à risque élevé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Champ lointain &gt; 30 mn **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61866"/>
                  </a:ext>
                </a:extLst>
              </a:tr>
              <a:tr h="50261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25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31438"/>
                  </a:ext>
                </a:extLst>
              </a:tr>
              <a:tr h="96020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63339"/>
                  </a:ext>
                </a:extLst>
              </a:tr>
              <a:tr h="103211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Pathogène Type </a:t>
                      </a:r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08875"/>
                  </a:ext>
                </a:extLst>
              </a:tr>
            </a:tbl>
          </a:graphicData>
        </a:graphic>
      </p:graphicFrame>
      <p:grpSp>
        <p:nvGrpSpPr>
          <p:cNvPr id="23" name="Groupe 22"/>
          <p:cNvGrpSpPr/>
          <p:nvPr/>
        </p:nvGrpSpPr>
        <p:grpSpPr>
          <a:xfrm>
            <a:off x="2704333" y="-12788"/>
            <a:ext cx="470709" cy="1761338"/>
            <a:chOff x="5510865" y="-58085"/>
            <a:chExt cx="509456" cy="1761338"/>
          </a:xfrm>
        </p:grpSpPr>
        <p:sp>
          <p:nvSpPr>
            <p:cNvPr id="5" name="Rectangle 4"/>
            <p:cNvSpPr/>
            <p:nvPr/>
          </p:nvSpPr>
          <p:spPr>
            <a:xfrm>
              <a:off x="5510865" y="-58085"/>
              <a:ext cx="48763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000" b="1" cap="none" spc="0" dirty="0">
                  <a:ln/>
                  <a:solidFill>
                    <a:schemeClr val="accent4"/>
                  </a:solidFill>
                  <a:effectLst/>
                </a:rPr>
                <a:t>V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35893" y="419732"/>
              <a:ext cx="48442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0865" y="933812"/>
              <a:ext cx="46038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fr-FR" sz="4400" b="1" cap="none" spc="0" dirty="0">
                  <a:ln/>
                  <a:solidFill>
                    <a:schemeClr val="accent4"/>
                  </a:solidFill>
                  <a:effectLst/>
                </a:rPr>
                <a:t>E</a:t>
              </a:r>
            </a:p>
          </p:txBody>
        </p:sp>
      </p:grpSp>
      <p:sp>
        <p:nvSpPr>
          <p:cNvPr id="24" name="Espace réservé du contenu 5"/>
          <p:cNvSpPr txBox="1">
            <a:spLocks/>
          </p:cNvSpPr>
          <p:nvPr/>
        </p:nvSpPr>
        <p:spPr>
          <a:xfrm>
            <a:off x="3307294" y="117841"/>
            <a:ext cx="6679893" cy="1764241"/>
          </a:xfrm>
          <a:prstGeom prst="rect">
            <a:avLst/>
          </a:prstGeom>
          <a:solidFill>
            <a:srgbClr val="FFD54F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Médecine interne :   </a:t>
            </a:r>
            <a:r>
              <a:rPr lang="fr-FR" sz="2000" b="1" dirty="0"/>
              <a:t>Ventilation </a:t>
            </a:r>
            <a:r>
              <a:rPr lang="fr-FR" sz="2000" b="1" dirty="0">
                <a:solidFill>
                  <a:srgbClr val="C00000"/>
                </a:solidFill>
              </a:rPr>
              <a:t>NON</a:t>
            </a:r>
            <a:r>
              <a:rPr lang="fr-FR" sz="2000" b="1" dirty="0"/>
              <a:t> conforme</a:t>
            </a:r>
          </a:p>
          <a:p>
            <a:r>
              <a:rPr lang="fr-FR" sz="2000" b="1" dirty="0"/>
              <a:t>Patiente de 25 ans portant un masque FFP2</a:t>
            </a:r>
          </a:p>
          <a:p>
            <a:r>
              <a:rPr lang="fr-FR" sz="2000" b="1" dirty="0"/>
              <a:t>Pour  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suspicion de tuberculose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5672992" y="160414"/>
            <a:ext cx="3033577" cy="3046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40" y="6124826"/>
            <a:ext cx="5424829" cy="70959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8" y="6179007"/>
            <a:ext cx="6257368" cy="60123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307292" y="4134234"/>
            <a:ext cx="1658846" cy="810990"/>
            <a:chOff x="3307292" y="4134234"/>
            <a:chExt cx="1658846" cy="810990"/>
          </a:xfrm>
        </p:grpSpPr>
        <p:pic>
          <p:nvPicPr>
            <p:cNvPr id="32" name="Picture 6" descr="DE PORT DES MASQU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r="18317"/>
            <a:stretch/>
          </p:blipFill>
          <p:spPr bwMode="auto">
            <a:xfrm>
              <a:off x="4192902" y="4134234"/>
              <a:ext cx="773236" cy="810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7292" y="4174946"/>
              <a:ext cx="677059" cy="770278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</p:grpSp>
      <p:grpSp>
        <p:nvGrpSpPr>
          <p:cNvPr id="9" name="Groupe 8"/>
          <p:cNvGrpSpPr/>
          <p:nvPr/>
        </p:nvGrpSpPr>
        <p:grpSpPr>
          <a:xfrm>
            <a:off x="9207518" y="4134234"/>
            <a:ext cx="2504017" cy="868669"/>
            <a:chOff x="9313239" y="4328176"/>
            <a:chExt cx="2504017" cy="868669"/>
          </a:xfrm>
        </p:grpSpPr>
        <p:pic>
          <p:nvPicPr>
            <p:cNvPr id="1030" name="Picture 6" descr="DE PORT DES MASQU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r="18317"/>
            <a:stretch/>
          </p:blipFill>
          <p:spPr bwMode="auto">
            <a:xfrm>
              <a:off x="10308247" y="4328176"/>
              <a:ext cx="756920" cy="8686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3239" y="4389816"/>
              <a:ext cx="763116" cy="788984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97059" y="4502239"/>
              <a:ext cx="520197" cy="520544"/>
            </a:xfrm>
            <a:prstGeom prst="rect">
              <a:avLst/>
            </a:prstGeom>
          </p:spPr>
        </p:pic>
      </p:grpSp>
      <p:sp>
        <p:nvSpPr>
          <p:cNvPr id="27" name="Ellipse 26"/>
          <p:cNvSpPr/>
          <p:nvPr/>
        </p:nvSpPr>
        <p:spPr>
          <a:xfrm>
            <a:off x="1612962" y="4242493"/>
            <a:ext cx="1096630" cy="63518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8"/>
          <a:srcRect b="6632"/>
          <a:stretch/>
        </p:blipFill>
        <p:spPr>
          <a:xfrm>
            <a:off x="10459527" y="108333"/>
            <a:ext cx="1442864" cy="1727458"/>
          </a:xfrm>
          <a:prstGeom prst="rect">
            <a:avLst/>
          </a:prstGeom>
        </p:spPr>
      </p:pic>
      <p:sp>
        <p:nvSpPr>
          <p:cNvPr id="31" name="Rectangle à coins arrondis 30"/>
          <p:cNvSpPr/>
          <p:nvPr/>
        </p:nvSpPr>
        <p:spPr>
          <a:xfrm>
            <a:off x="4192903" y="945818"/>
            <a:ext cx="2702420" cy="32644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42678" y="1294867"/>
            <a:ext cx="396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Brancardier transfert bloc (10 minutes)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82187" y="1571432"/>
            <a:ext cx="582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b="1" dirty="0">
                <a:solidFill>
                  <a:srgbClr val="7030A0"/>
                </a:solidFill>
              </a:rPr>
              <a:t>Consultation pneumo : </a:t>
            </a:r>
            <a:r>
              <a:rPr lang="fr-FR" b="1" dirty="0" err="1">
                <a:solidFill>
                  <a:srgbClr val="7030A0"/>
                </a:solidFill>
              </a:rPr>
              <a:t>Fibro</a:t>
            </a:r>
            <a:r>
              <a:rPr lang="fr-FR" b="1" dirty="0">
                <a:solidFill>
                  <a:srgbClr val="7030A0"/>
                </a:solidFill>
              </a:rPr>
              <a:t>. bronchique 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917016" y="2925576"/>
            <a:ext cx="2553629" cy="5989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9656956" y="2890216"/>
            <a:ext cx="1817649" cy="2518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1" grpId="0" animBg="1"/>
      <p:bldP spid="4" grpId="0"/>
      <p:bldP spid="7" grpId="0"/>
      <p:bldP spid="12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825</Words>
  <Application>Microsoft Office PowerPoint</Application>
  <PresentationFormat>Grand écran</PresentationFormat>
  <Paragraphs>201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Thème Office</vt:lpstr>
      <vt:lpstr> Mise en situation                                 des recommandations  de la transmission respiratoire</vt:lpstr>
      <vt:lpstr>1</vt:lpstr>
      <vt:lpstr>Présentation PowerPoint</vt:lpstr>
      <vt:lpstr>RÉPONSES 1ère Situation</vt:lpstr>
      <vt:lpstr>RÉPONSES 1ère Situation</vt:lpstr>
      <vt:lpstr>2</vt:lpstr>
      <vt:lpstr>RÉPONSES 2ème Situation</vt:lpstr>
      <vt:lpstr>Présentation PowerPoint</vt:lpstr>
      <vt:lpstr>RÉPONSES 3ème Situation</vt:lpstr>
      <vt:lpstr>Présentation PowerPoint</vt:lpstr>
      <vt:lpstr>RÉPONSES 4ème Situation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situations  Précautions Complémentaires respiratoire</dc:title>
  <dc:creator>Florence BENOIT;Laurence SOULIE</dc:creator>
  <cp:lastModifiedBy>VERGNES Hervé</cp:lastModifiedBy>
  <cp:revision>201</cp:revision>
  <dcterms:created xsi:type="dcterms:W3CDTF">2025-02-05T10:02:29Z</dcterms:created>
  <dcterms:modified xsi:type="dcterms:W3CDTF">2025-06-17T12:13:16Z</dcterms:modified>
</cp:coreProperties>
</file>