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8288000" cy="10287000"/>
  <p:notesSz cx="6858000" cy="9144000"/>
  <p:embeddedFontLst>
    <p:embeddedFont>
      <p:font typeface="Aileron Heavy" panose="020B0604020202020204" charset="0"/>
      <p:regular r:id="rId26"/>
    </p:embeddedFont>
    <p:embeddedFont>
      <p:font typeface="Akzidenz-Grotesk Heavy" panose="020B0604020202020204" charset="0"/>
      <p:regular r:id="rId27"/>
    </p:embeddedFont>
    <p:embeddedFont>
      <p:font typeface="HK Grotesk" panose="020B0604020202020204" charset="0"/>
      <p:regular r:id="rId28"/>
    </p:embeddedFont>
    <p:embeddedFont>
      <p:font typeface="Aileron Italics" panose="020B0604020202020204" charset="0"/>
      <p:regular r:id="rId29"/>
    </p:embeddedFont>
    <p:embeddedFont>
      <p:font typeface="Open Sans" panose="020B0604020202020204" charset="0"/>
      <p:regular r:id="rId30"/>
    </p:embeddedFont>
    <p:embeddedFont>
      <p:font typeface="Aileron Bold" panose="020B0604020202020204" charset="0"/>
      <p:regular r:id="rId31"/>
    </p:embeddedFont>
    <p:embeddedFont>
      <p:font typeface="Open Sans Italics" panose="020B0604020202020204" charset="0"/>
      <p:regular r:id="rId32"/>
    </p:embeddedFont>
    <p:embeddedFont>
      <p:font typeface="Open Sans Bold" panose="020B0604020202020204" charset="0"/>
      <p:regular r:id="rId33"/>
    </p:embeddedFont>
    <p:embeddedFont>
      <p:font typeface="Akzidenz-Grotesk Bold" panose="020B0604020202020204" charset="0"/>
      <p:regular r:id="rId34"/>
    </p:embeddedFont>
    <p:embeddedFont>
      <p:font typeface="Barlow Condensed Heavy" panose="020B0604020202020204" charset="0"/>
      <p:regular r:id="rId35"/>
    </p:embeddedFont>
    <p:embeddedFont>
      <p:font typeface="Intro Rust" panose="020B0604020202020204" charset="0"/>
      <p:regular r:id="rId36"/>
    </p:embeddedFont>
    <p:embeddedFont>
      <p:font typeface="Poppins Ultra-Bold" panose="020B0604020202020204" charset="0"/>
      <p:regular r:id="rId37"/>
    </p:embeddedFont>
    <p:embeddedFont>
      <p:font typeface="Poppins" panose="020B0604020202020204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Poppins Bold" panose="020B0604020202020204" charset="0"/>
      <p:regular r:id="rId43"/>
    </p:embeddedFont>
    <p:embeddedFont>
      <p:font typeface="Poppins Italics" panose="020B0604020202020204" charset="0"/>
      <p:regular r:id="rId44"/>
    </p:embeddedFont>
    <p:embeddedFont>
      <p:font typeface="Aileron" panose="020B0604020202020204" charset="0"/>
      <p:regular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1914" y="8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14.svg"/><Relationship Id="rId10" Type="http://schemas.openxmlformats.org/officeDocument/2006/relationships/image" Target="../media/image9.svg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3" Type="http://schemas.openxmlformats.org/officeDocument/2006/relationships/image" Target="../media/image11.svg"/><Relationship Id="rId7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52.png"/><Relationship Id="rId3" Type="http://schemas.openxmlformats.org/officeDocument/2006/relationships/image" Target="../media/image11.svg"/><Relationship Id="rId7" Type="http://schemas.openxmlformats.org/officeDocument/2006/relationships/image" Target="../media/image49.png"/><Relationship Id="rId12" Type="http://schemas.openxmlformats.org/officeDocument/2006/relationships/image" Target="../media/image87.svg"/><Relationship Id="rId2" Type="http://schemas.openxmlformats.org/officeDocument/2006/relationships/image" Target="../media/image6.png"/><Relationship Id="rId16" Type="http://schemas.openxmlformats.org/officeDocument/2006/relationships/image" Target="../media/image9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51.png"/><Relationship Id="rId5" Type="http://schemas.openxmlformats.org/officeDocument/2006/relationships/image" Target="../media/image7.svg"/><Relationship Id="rId15" Type="http://schemas.openxmlformats.org/officeDocument/2006/relationships/image" Target="../media/image53.png"/><Relationship Id="rId10" Type="http://schemas.openxmlformats.org/officeDocument/2006/relationships/image" Target="../media/image85.svg"/><Relationship Id="rId4" Type="http://schemas.openxmlformats.org/officeDocument/2006/relationships/image" Target="../media/image4.png"/><Relationship Id="rId9" Type="http://schemas.openxmlformats.org/officeDocument/2006/relationships/image" Target="../media/image50.png"/><Relationship Id="rId14" Type="http://schemas.openxmlformats.org/officeDocument/2006/relationships/image" Target="../media/image8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11.svg"/><Relationship Id="rId7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7.svg"/><Relationship Id="rId10" Type="http://schemas.openxmlformats.org/officeDocument/2006/relationships/image" Target="../media/image89.sv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9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11.svg"/><Relationship Id="rId4" Type="http://schemas.openxmlformats.org/officeDocument/2006/relationships/image" Target="../media/image6.png"/><Relationship Id="rId9" Type="http://schemas.openxmlformats.org/officeDocument/2006/relationships/image" Target="../media/image9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05.svg"/><Relationship Id="rId3" Type="http://schemas.openxmlformats.org/officeDocument/2006/relationships/image" Target="../media/image97.svg"/><Relationship Id="rId7" Type="http://schemas.openxmlformats.org/officeDocument/2006/relationships/image" Target="../media/image58.jpeg"/><Relationship Id="rId12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103.svg"/><Relationship Id="rId5" Type="http://schemas.openxmlformats.org/officeDocument/2006/relationships/image" Target="../media/image7.svg"/><Relationship Id="rId10" Type="http://schemas.openxmlformats.org/officeDocument/2006/relationships/image" Target="../media/image60.png"/><Relationship Id="rId4" Type="http://schemas.openxmlformats.org/officeDocument/2006/relationships/image" Target="../media/image4.png"/><Relationship Id="rId9" Type="http://schemas.openxmlformats.org/officeDocument/2006/relationships/image" Target="../media/image101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3" Type="http://schemas.openxmlformats.org/officeDocument/2006/relationships/image" Target="../media/image97.svg"/><Relationship Id="rId7" Type="http://schemas.openxmlformats.org/officeDocument/2006/relationships/image" Target="../media/image63.png"/><Relationship Id="rId12" Type="http://schemas.openxmlformats.org/officeDocument/2006/relationships/image" Target="../media/image112.svg"/><Relationship Id="rId2" Type="http://schemas.openxmlformats.org/officeDocument/2006/relationships/image" Target="../media/image56.png"/><Relationship Id="rId16" Type="http://schemas.openxmlformats.org/officeDocument/2006/relationships/image" Target="../media/image10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4.png"/><Relationship Id="rId5" Type="http://schemas.openxmlformats.org/officeDocument/2006/relationships/image" Target="../media/image7.svg"/><Relationship Id="rId15" Type="http://schemas.openxmlformats.org/officeDocument/2006/relationships/image" Target="../media/image65.png"/><Relationship Id="rId10" Type="http://schemas.openxmlformats.org/officeDocument/2006/relationships/image" Target="../media/image110.svg"/><Relationship Id="rId4" Type="http://schemas.openxmlformats.org/officeDocument/2006/relationships/image" Target="../media/image4.png"/><Relationship Id="rId14" Type="http://schemas.openxmlformats.org/officeDocument/2006/relationships/image" Target="../media/image6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svg"/><Relationship Id="rId3" Type="http://schemas.openxmlformats.org/officeDocument/2006/relationships/image" Target="../media/image97.svg"/><Relationship Id="rId7" Type="http://schemas.openxmlformats.org/officeDocument/2006/relationships/image" Target="../media/image107.svg"/><Relationship Id="rId12" Type="http://schemas.openxmlformats.org/officeDocument/2006/relationships/image" Target="../media/image3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112.svg"/><Relationship Id="rId5" Type="http://schemas.openxmlformats.org/officeDocument/2006/relationships/image" Target="../media/image7.svg"/><Relationship Id="rId10" Type="http://schemas.openxmlformats.org/officeDocument/2006/relationships/image" Target="../media/image64.png"/><Relationship Id="rId4" Type="http://schemas.openxmlformats.org/officeDocument/2006/relationships/image" Target="../media/image4.png"/><Relationship Id="rId9" Type="http://schemas.openxmlformats.org/officeDocument/2006/relationships/image" Target="../media/image11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12.svg"/><Relationship Id="rId3" Type="http://schemas.openxmlformats.org/officeDocument/2006/relationships/image" Target="../media/image97.svg"/><Relationship Id="rId7" Type="http://schemas.openxmlformats.org/officeDocument/2006/relationships/image" Target="../media/image107.svg"/><Relationship Id="rId12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110.svg"/><Relationship Id="rId5" Type="http://schemas.openxmlformats.org/officeDocument/2006/relationships/image" Target="../media/image7.svg"/><Relationship Id="rId10" Type="http://schemas.openxmlformats.org/officeDocument/2006/relationships/image" Target="../media/image63.png"/><Relationship Id="rId4" Type="http://schemas.openxmlformats.org/officeDocument/2006/relationships/image" Target="../media/image4.png"/><Relationship Id="rId9" Type="http://schemas.openxmlformats.org/officeDocument/2006/relationships/image" Target="../media/image6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svg"/><Relationship Id="rId7" Type="http://schemas.openxmlformats.org/officeDocument/2006/relationships/image" Target="../media/image1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svg"/><Relationship Id="rId7" Type="http://schemas.openxmlformats.org/officeDocument/2006/relationships/image" Target="../media/image1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7.svg"/><Relationship Id="rId10" Type="http://schemas.openxmlformats.org/officeDocument/2006/relationships/image" Target="../media/image70.png"/><Relationship Id="rId4" Type="http://schemas.openxmlformats.org/officeDocument/2006/relationships/image" Target="../media/image4.png"/><Relationship Id="rId9" Type="http://schemas.openxmlformats.org/officeDocument/2006/relationships/image" Target="../media/image1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12" Type="http://schemas.openxmlformats.org/officeDocument/2006/relationships/image" Target="../media/image9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5.png"/><Relationship Id="rId5" Type="http://schemas.openxmlformats.org/officeDocument/2006/relationships/image" Target="../media/image11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28.svg"/><Relationship Id="rId3" Type="http://schemas.openxmlformats.org/officeDocument/2006/relationships/image" Target="../media/image2.svg"/><Relationship Id="rId7" Type="http://schemas.openxmlformats.org/officeDocument/2006/relationships/image" Target="../media/image122.svg"/><Relationship Id="rId12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126.svg"/><Relationship Id="rId5" Type="http://schemas.openxmlformats.org/officeDocument/2006/relationships/image" Target="../media/image7.svg"/><Relationship Id="rId10" Type="http://schemas.openxmlformats.org/officeDocument/2006/relationships/image" Target="../media/image73.png"/><Relationship Id="rId4" Type="http://schemas.openxmlformats.org/officeDocument/2006/relationships/image" Target="../media/image4.png"/><Relationship Id="rId9" Type="http://schemas.openxmlformats.org/officeDocument/2006/relationships/image" Target="../media/image12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79.png"/><Relationship Id="rId3" Type="http://schemas.openxmlformats.org/officeDocument/2006/relationships/image" Target="../media/image6.png"/><Relationship Id="rId7" Type="http://schemas.openxmlformats.org/officeDocument/2006/relationships/image" Target="../media/image76.png"/><Relationship Id="rId12" Type="http://schemas.openxmlformats.org/officeDocument/2006/relationships/image" Target="../media/image135.sv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78.png"/><Relationship Id="rId5" Type="http://schemas.openxmlformats.org/officeDocument/2006/relationships/image" Target="../media/image4.png"/><Relationship Id="rId15" Type="http://schemas.openxmlformats.org/officeDocument/2006/relationships/image" Target="../media/image138.svg"/><Relationship Id="rId10" Type="http://schemas.openxmlformats.org/officeDocument/2006/relationships/image" Target="../media/image133.svg"/><Relationship Id="rId4" Type="http://schemas.openxmlformats.org/officeDocument/2006/relationships/image" Target="../media/image11.svg"/><Relationship Id="rId9" Type="http://schemas.openxmlformats.org/officeDocument/2006/relationships/image" Target="../media/image77.png"/><Relationship Id="rId1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142.sv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151.svg"/><Relationship Id="rId3" Type="http://schemas.openxmlformats.org/officeDocument/2006/relationships/image" Target="../media/image145.svg"/><Relationship Id="rId7" Type="http://schemas.openxmlformats.org/officeDocument/2006/relationships/image" Target="../media/image11.svg"/><Relationship Id="rId12" Type="http://schemas.openxmlformats.org/officeDocument/2006/relationships/image" Target="../media/image87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49.svg"/><Relationship Id="rId5" Type="http://schemas.openxmlformats.org/officeDocument/2006/relationships/image" Target="../media/image2.svg"/><Relationship Id="rId10" Type="http://schemas.openxmlformats.org/officeDocument/2006/relationships/image" Target="../media/image86.png"/><Relationship Id="rId4" Type="http://schemas.openxmlformats.org/officeDocument/2006/relationships/image" Target="../media/image1.png"/><Relationship Id="rId9" Type="http://schemas.openxmlformats.org/officeDocument/2006/relationships/image" Target="../media/image147.svg"/><Relationship Id="rId1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svg"/><Relationship Id="rId7" Type="http://schemas.openxmlformats.org/officeDocument/2006/relationships/image" Target="../media/image158.sv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156.sv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7.sv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5" Type="http://schemas.openxmlformats.org/officeDocument/2006/relationships/image" Target="../media/image16.png"/><Relationship Id="rId10" Type="http://schemas.openxmlformats.org/officeDocument/2006/relationships/image" Target="../media/image31.sv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1.svg"/><Relationship Id="rId3" Type="http://schemas.openxmlformats.org/officeDocument/2006/relationships/image" Target="../media/image33.sv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39.svg"/><Relationship Id="rId5" Type="http://schemas.openxmlformats.org/officeDocument/2006/relationships/image" Target="../media/image7.svg"/><Relationship Id="rId15" Type="http://schemas.openxmlformats.org/officeDocument/2006/relationships/image" Target="../media/image11.svg"/><Relationship Id="rId10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37.svg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11.svg"/><Relationship Id="rId7" Type="http://schemas.openxmlformats.org/officeDocument/2006/relationships/image" Target="../media/image26.png"/><Relationship Id="rId12" Type="http://schemas.openxmlformats.org/officeDocument/2006/relationships/image" Target="../media/image46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11" Type="http://schemas.openxmlformats.org/officeDocument/2006/relationships/image" Target="../media/image27.png"/><Relationship Id="rId5" Type="http://schemas.openxmlformats.org/officeDocument/2006/relationships/image" Target="../media/image1.png"/><Relationship Id="rId10" Type="http://schemas.openxmlformats.org/officeDocument/2006/relationships/image" Target="../media/image41.sv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32.png"/><Relationship Id="rId18" Type="http://schemas.openxmlformats.org/officeDocument/2006/relationships/image" Target="../media/image35.jpeg"/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12" Type="http://schemas.openxmlformats.org/officeDocument/2006/relationships/image" Target="../media/image53.svg"/><Relationship Id="rId17" Type="http://schemas.openxmlformats.org/officeDocument/2006/relationships/image" Target="../media/image58.svg"/><Relationship Id="rId2" Type="http://schemas.openxmlformats.org/officeDocument/2006/relationships/image" Target="../media/image1.png"/><Relationship Id="rId16" Type="http://schemas.openxmlformats.org/officeDocument/2006/relationships/image" Target="../media/image34.pn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1.png"/><Relationship Id="rId5" Type="http://schemas.openxmlformats.org/officeDocument/2006/relationships/image" Target="../media/image7.svg"/><Relationship Id="rId15" Type="http://schemas.openxmlformats.org/officeDocument/2006/relationships/image" Target="../media/image33.jpeg"/><Relationship Id="rId10" Type="http://schemas.openxmlformats.org/officeDocument/2006/relationships/image" Target="../media/image51.svg"/><Relationship Id="rId19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openxmlformats.org/officeDocument/2006/relationships/image" Target="../media/image30.png"/><Relationship Id="rId14" Type="http://schemas.openxmlformats.org/officeDocument/2006/relationships/image" Target="../media/image5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1.png"/><Relationship Id="rId7" Type="http://schemas.openxmlformats.org/officeDocument/2006/relationships/image" Target="../media/image38.png"/><Relationship Id="rId12" Type="http://schemas.openxmlformats.org/officeDocument/2006/relationships/image" Target="../media/image68.sv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40.png"/><Relationship Id="rId5" Type="http://schemas.openxmlformats.org/officeDocument/2006/relationships/image" Target="../media/image6.png"/><Relationship Id="rId10" Type="http://schemas.openxmlformats.org/officeDocument/2006/relationships/image" Target="../media/image66.svg"/><Relationship Id="rId4" Type="http://schemas.openxmlformats.org/officeDocument/2006/relationships/image" Target="../media/image2.sv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74.svg"/><Relationship Id="rId5" Type="http://schemas.openxmlformats.org/officeDocument/2006/relationships/image" Target="../media/image6.png"/><Relationship Id="rId10" Type="http://schemas.openxmlformats.org/officeDocument/2006/relationships/image" Target="../media/image44.png"/><Relationship Id="rId4" Type="http://schemas.openxmlformats.org/officeDocument/2006/relationships/image" Target="../media/image2.svg"/><Relationship Id="rId9" Type="http://schemas.openxmlformats.org/officeDocument/2006/relationships/image" Target="../media/image7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11.svg"/><Relationship Id="rId7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7.svg"/><Relationship Id="rId10" Type="http://schemas.openxmlformats.org/officeDocument/2006/relationships/image" Target="../media/image78.svg"/><Relationship Id="rId4" Type="http://schemas.openxmlformats.org/officeDocument/2006/relationships/image" Target="../media/image4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037046" y="3307946"/>
            <a:ext cx="2544433" cy="2544433"/>
          </a:xfrm>
          <a:custGeom>
            <a:avLst/>
            <a:gdLst/>
            <a:ahLst/>
            <a:cxnLst/>
            <a:rect l="l" t="t" r="r" b="b"/>
            <a:pathLst>
              <a:path w="2544433" h="2544433">
                <a:moveTo>
                  <a:pt x="0" y="0"/>
                </a:moveTo>
                <a:lnTo>
                  <a:pt x="2544433" y="0"/>
                </a:lnTo>
                <a:lnTo>
                  <a:pt x="2544433" y="2544432"/>
                </a:lnTo>
                <a:lnTo>
                  <a:pt x="0" y="2544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2052291" y="3820509"/>
            <a:ext cx="10117543" cy="5437791"/>
            <a:chOff x="-1270" y="0"/>
            <a:chExt cx="5373370" cy="288798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73370" cy="2887980"/>
            </a:xfrm>
            <a:custGeom>
              <a:avLst/>
              <a:gdLst/>
              <a:ahLst/>
              <a:cxnLst/>
              <a:rect l="l" t="t" r="r" b="b"/>
              <a:pathLst>
                <a:path w="5373370" h="2887980">
                  <a:moveTo>
                    <a:pt x="5373370" y="621030"/>
                  </a:moveTo>
                  <a:cubicBezTo>
                    <a:pt x="5373370" y="963930"/>
                    <a:pt x="5095240" y="1242060"/>
                    <a:pt x="4752340" y="1242060"/>
                  </a:cubicBezTo>
                  <a:lnTo>
                    <a:pt x="3628390" y="1242060"/>
                  </a:lnTo>
                  <a:cubicBezTo>
                    <a:pt x="3602990" y="1242060"/>
                    <a:pt x="3582670" y="1263650"/>
                    <a:pt x="3582670" y="1289050"/>
                  </a:cubicBezTo>
                  <a:cubicBezTo>
                    <a:pt x="3582670" y="1380490"/>
                    <a:pt x="3562350" y="1466850"/>
                    <a:pt x="3528060" y="1545590"/>
                  </a:cubicBezTo>
                  <a:cubicBezTo>
                    <a:pt x="3506470" y="1592580"/>
                    <a:pt x="3540760" y="1645920"/>
                    <a:pt x="3592830" y="1645920"/>
                  </a:cubicBezTo>
                  <a:cubicBezTo>
                    <a:pt x="3935730" y="1645920"/>
                    <a:pt x="4213860" y="1924050"/>
                    <a:pt x="4213860" y="2266950"/>
                  </a:cubicBezTo>
                  <a:cubicBezTo>
                    <a:pt x="4213860" y="2609850"/>
                    <a:pt x="3935730" y="2887980"/>
                    <a:pt x="3592830" y="2887980"/>
                  </a:cubicBezTo>
                  <a:lnTo>
                    <a:pt x="1252220" y="2887980"/>
                  </a:lnTo>
                  <a:cubicBezTo>
                    <a:pt x="909320" y="2887980"/>
                    <a:pt x="631190" y="2609850"/>
                    <a:pt x="631190" y="2266950"/>
                  </a:cubicBezTo>
                  <a:cubicBezTo>
                    <a:pt x="631190" y="2175510"/>
                    <a:pt x="651510" y="2089150"/>
                    <a:pt x="685800" y="2010410"/>
                  </a:cubicBezTo>
                  <a:cubicBezTo>
                    <a:pt x="707390" y="1963420"/>
                    <a:pt x="673100" y="1910080"/>
                    <a:pt x="621030" y="1910080"/>
                  </a:cubicBezTo>
                  <a:cubicBezTo>
                    <a:pt x="278130" y="1910080"/>
                    <a:pt x="0" y="1631950"/>
                    <a:pt x="0" y="1289050"/>
                  </a:cubicBezTo>
                  <a:cubicBezTo>
                    <a:pt x="0" y="946150"/>
                    <a:pt x="278130" y="668020"/>
                    <a:pt x="621030" y="668020"/>
                  </a:cubicBezTo>
                  <a:lnTo>
                    <a:pt x="1744980" y="668020"/>
                  </a:lnTo>
                  <a:cubicBezTo>
                    <a:pt x="1770380" y="668020"/>
                    <a:pt x="1790700" y="647700"/>
                    <a:pt x="1790700" y="622300"/>
                  </a:cubicBezTo>
                  <a:lnTo>
                    <a:pt x="1790700" y="621030"/>
                  </a:lnTo>
                  <a:cubicBezTo>
                    <a:pt x="1790700" y="278130"/>
                    <a:pt x="2068830" y="0"/>
                    <a:pt x="2411730" y="0"/>
                  </a:cubicBezTo>
                  <a:lnTo>
                    <a:pt x="4751070" y="0"/>
                  </a:lnTo>
                  <a:cubicBezTo>
                    <a:pt x="5095240" y="0"/>
                    <a:pt x="5373370" y="278130"/>
                    <a:pt x="5373370" y="621030"/>
                  </a:cubicBezTo>
                  <a:close/>
                </a:path>
              </a:pathLst>
            </a:custGeom>
            <a:blipFill>
              <a:blip r:embed="rId4"/>
              <a:stretch>
                <a:fillRect t="-12097" b="-12097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-1136521" y="3307946"/>
            <a:ext cx="2594369" cy="4588246"/>
            <a:chOff x="0" y="0"/>
            <a:chExt cx="683291" cy="120842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83291" cy="1208427"/>
            </a:xfrm>
            <a:custGeom>
              <a:avLst/>
              <a:gdLst/>
              <a:ahLst/>
              <a:cxnLst/>
              <a:rect l="l" t="t" r="r" b="b"/>
              <a:pathLst>
                <a:path w="683291" h="1208427">
                  <a:moveTo>
                    <a:pt x="152190" y="0"/>
                  </a:moveTo>
                  <a:lnTo>
                    <a:pt x="531100" y="0"/>
                  </a:lnTo>
                  <a:cubicBezTo>
                    <a:pt x="571464" y="0"/>
                    <a:pt x="610174" y="16034"/>
                    <a:pt x="638715" y="44576"/>
                  </a:cubicBezTo>
                  <a:cubicBezTo>
                    <a:pt x="667256" y="73117"/>
                    <a:pt x="683291" y="111827"/>
                    <a:pt x="683291" y="152190"/>
                  </a:cubicBezTo>
                  <a:lnTo>
                    <a:pt x="683291" y="1056237"/>
                  </a:lnTo>
                  <a:cubicBezTo>
                    <a:pt x="683291" y="1096600"/>
                    <a:pt x="667256" y="1135310"/>
                    <a:pt x="638715" y="1163852"/>
                  </a:cubicBezTo>
                  <a:cubicBezTo>
                    <a:pt x="610174" y="1192393"/>
                    <a:pt x="571464" y="1208427"/>
                    <a:pt x="531100" y="1208427"/>
                  </a:cubicBezTo>
                  <a:lnTo>
                    <a:pt x="152190" y="1208427"/>
                  </a:lnTo>
                  <a:cubicBezTo>
                    <a:pt x="111827" y="1208427"/>
                    <a:pt x="73117" y="1192393"/>
                    <a:pt x="44576" y="1163852"/>
                  </a:cubicBezTo>
                  <a:cubicBezTo>
                    <a:pt x="16034" y="1135310"/>
                    <a:pt x="0" y="1096600"/>
                    <a:pt x="0" y="1056237"/>
                  </a:cubicBezTo>
                  <a:lnTo>
                    <a:pt x="0" y="152190"/>
                  </a:lnTo>
                  <a:cubicBezTo>
                    <a:pt x="0" y="111827"/>
                    <a:pt x="16034" y="73117"/>
                    <a:pt x="44576" y="44576"/>
                  </a:cubicBezTo>
                  <a:cubicBezTo>
                    <a:pt x="73117" y="16034"/>
                    <a:pt x="111827" y="0"/>
                    <a:pt x="15219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683291" cy="12560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3731511" y="1434222"/>
            <a:ext cx="305535" cy="302202"/>
          </a:xfrm>
          <a:custGeom>
            <a:avLst/>
            <a:gdLst/>
            <a:ahLst/>
            <a:cxnLst/>
            <a:rect l="l" t="t" r="r" b="b"/>
            <a:pathLst>
              <a:path w="305535" h="302202">
                <a:moveTo>
                  <a:pt x="0" y="0"/>
                </a:moveTo>
                <a:lnTo>
                  <a:pt x="305535" y="0"/>
                </a:lnTo>
                <a:lnTo>
                  <a:pt x="305535" y="302203"/>
                </a:lnTo>
                <a:lnTo>
                  <a:pt x="0" y="3022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8700" y="-2522313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611385" y="2440938"/>
            <a:ext cx="1025128" cy="1025128"/>
          </a:xfrm>
          <a:custGeom>
            <a:avLst/>
            <a:gdLst/>
            <a:ahLst/>
            <a:cxnLst/>
            <a:rect l="l" t="t" r="r" b="b"/>
            <a:pathLst>
              <a:path w="1025128" h="1025128">
                <a:moveTo>
                  <a:pt x="0" y="0"/>
                </a:moveTo>
                <a:lnTo>
                  <a:pt x="1025127" y="0"/>
                </a:lnTo>
                <a:lnTo>
                  <a:pt x="1025127" y="1025128"/>
                </a:lnTo>
                <a:lnTo>
                  <a:pt x="0" y="10251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843805" y="8248617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404733" y="3183672"/>
            <a:ext cx="806841" cy="564789"/>
          </a:xfrm>
          <a:custGeom>
            <a:avLst/>
            <a:gdLst/>
            <a:ahLst/>
            <a:cxnLst/>
            <a:rect l="l" t="t" r="r" b="b"/>
            <a:pathLst>
              <a:path w="806841" h="564789">
                <a:moveTo>
                  <a:pt x="0" y="0"/>
                </a:moveTo>
                <a:lnTo>
                  <a:pt x="806841" y="0"/>
                </a:lnTo>
                <a:lnTo>
                  <a:pt x="806841" y="564788"/>
                </a:lnTo>
                <a:lnTo>
                  <a:pt x="0" y="564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453521" y="8569055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89" y="0"/>
                </a:lnTo>
                <a:lnTo>
                  <a:pt x="1483489" y="458533"/>
                </a:lnTo>
                <a:lnTo>
                  <a:pt x="0" y="4585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0" y="9027588"/>
            <a:ext cx="1611748" cy="1066496"/>
          </a:xfrm>
          <a:custGeom>
            <a:avLst/>
            <a:gdLst/>
            <a:ahLst/>
            <a:cxnLst/>
            <a:rect l="l" t="t" r="r" b="b"/>
            <a:pathLst>
              <a:path w="1611748" h="1066496">
                <a:moveTo>
                  <a:pt x="0" y="0"/>
                </a:moveTo>
                <a:lnTo>
                  <a:pt x="1611748" y="0"/>
                </a:lnTo>
                <a:lnTo>
                  <a:pt x="1611748" y="1066496"/>
                </a:lnTo>
                <a:lnTo>
                  <a:pt x="0" y="10664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317808" y="5912082"/>
            <a:ext cx="1984110" cy="1984110"/>
          </a:xfrm>
          <a:custGeom>
            <a:avLst/>
            <a:gdLst/>
            <a:ahLst/>
            <a:cxnLst/>
            <a:rect l="l" t="t" r="r" b="b"/>
            <a:pathLst>
              <a:path w="1984110" h="1984110">
                <a:moveTo>
                  <a:pt x="0" y="0"/>
                </a:moveTo>
                <a:lnTo>
                  <a:pt x="1984110" y="0"/>
                </a:lnTo>
                <a:lnTo>
                  <a:pt x="1984110" y="1984110"/>
                </a:lnTo>
                <a:lnTo>
                  <a:pt x="0" y="19841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457849" y="1558047"/>
            <a:ext cx="11946884" cy="4360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6"/>
              </a:lnSpc>
            </a:pPr>
            <a:r>
              <a:rPr lang="en-US" sz="8268" b="1">
                <a:solidFill>
                  <a:srgbClr val="0E2F5F"/>
                </a:solidFill>
                <a:latin typeface="Barlow Condensed Heavy"/>
                <a:ea typeface="Barlow Condensed Heavy"/>
                <a:cs typeface="Barlow Condensed Heavy"/>
                <a:sym typeface="Barlow Condensed Heavy"/>
              </a:rPr>
              <a:t> TRANSMISSION PAR VOIE RESPIRATOIRE : CE QUI CHANGE AVEC LES NOUVELLES RECOMMANDATIONS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211574" y="1415172"/>
            <a:ext cx="3009626" cy="30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3"/>
              </a:lnSpc>
            </a:pPr>
            <a:r>
              <a:rPr lang="en-US" sz="19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www.reallygreatsite.com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611748" y="9297708"/>
            <a:ext cx="4938614" cy="70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Béatrice Clarivet</a:t>
            </a:r>
          </a:p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i="1">
                <a:solidFill>
                  <a:srgbClr val="0E2F5F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Médecin en Prévention du Risque Infectieux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391960" y="6311732"/>
            <a:ext cx="4505358" cy="76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5188CC"/>
                </a:solidFill>
                <a:latin typeface="Aileron"/>
                <a:ea typeface="Aileron"/>
                <a:cs typeface="Aileron"/>
                <a:sym typeface="Aileron"/>
              </a:rPr>
              <a:t>Webinaire de présentation aux IFMS</a:t>
            </a:r>
          </a:p>
          <a:p>
            <a:pPr algn="ctr">
              <a:lnSpc>
                <a:spcPts val="3080"/>
              </a:lnSpc>
              <a:spcBef>
                <a:spcPct val="0"/>
              </a:spcBef>
            </a:pPr>
            <a:r>
              <a:rPr lang="en-US" sz="2200">
                <a:solidFill>
                  <a:srgbClr val="5188CC"/>
                </a:solidFill>
                <a:latin typeface="Aileron"/>
                <a:ea typeface="Aileron"/>
                <a:cs typeface="Aileron"/>
                <a:sym typeface="Aileron"/>
              </a:rPr>
              <a:t>Mardi 17 juin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48550" y="2782372"/>
            <a:ext cx="4829892" cy="5894830"/>
            <a:chOff x="0" y="0"/>
            <a:chExt cx="1272070" cy="155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2070" cy="1552548"/>
            </a:xfrm>
            <a:custGeom>
              <a:avLst/>
              <a:gdLst/>
              <a:ahLst/>
              <a:cxnLst/>
              <a:rect l="l" t="t" r="r" b="b"/>
              <a:pathLst>
                <a:path w="1272070" h="1552548">
                  <a:moveTo>
                    <a:pt x="94572" y="0"/>
                  </a:moveTo>
                  <a:lnTo>
                    <a:pt x="1177498" y="0"/>
                  </a:lnTo>
                  <a:cubicBezTo>
                    <a:pt x="1229729" y="0"/>
                    <a:pt x="1272070" y="42341"/>
                    <a:pt x="1272070" y="94572"/>
                  </a:cubicBezTo>
                  <a:lnTo>
                    <a:pt x="1272070" y="1457976"/>
                  </a:lnTo>
                  <a:cubicBezTo>
                    <a:pt x="1272070" y="1483058"/>
                    <a:pt x="1262106" y="1507113"/>
                    <a:pt x="1244371" y="1524848"/>
                  </a:cubicBezTo>
                  <a:cubicBezTo>
                    <a:pt x="1226635" y="1542584"/>
                    <a:pt x="1202580" y="1552548"/>
                    <a:pt x="1177498" y="1552548"/>
                  </a:cubicBezTo>
                  <a:lnTo>
                    <a:pt x="94572" y="1552548"/>
                  </a:lnTo>
                  <a:cubicBezTo>
                    <a:pt x="69490" y="1552548"/>
                    <a:pt x="45435" y="1542584"/>
                    <a:pt x="27700" y="1524848"/>
                  </a:cubicBezTo>
                  <a:cubicBezTo>
                    <a:pt x="9964" y="1507113"/>
                    <a:pt x="0" y="1483058"/>
                    <a:pt x="0" y="1457976"/>
                  </a:cubicBezTo>
                  <a:lnTo>
                    <a:pt x="0" y="94572"/>
                  </a:lnTo>
                  <a:cubicBezTo>
                    <a:pt x="0" y="69490"/>
                    <a:pt x="9964" y="45435"/>
                    <a:pt x="27700" y="27700"/>
                  </a:cubicBezTo>
                  <a:cubicBezTo>
                    <a:pt x="45435" y="9964"/>
                    <a:pt x="69490" y="0"/>
                    <a:pt x="94572" y="0"/>
                  </a:cubicBez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272070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48550" y="1944578"/>
            <a:ext cx="1226460" cy="379088"/>
          </a:xfrm>
          <a:custGeom>
            <a:avLst/>
            <a:gdLst/>
            <a:ahLst/>
            <a:cxnLst/>
            <a:rect l="l" t="t" r="r" b="b"/>
            <a:pathLst>
              <a:path w="1226460" h="379088">
                <a:moveTo>
                  <a:pt x="0" y="0"/>
                </a:moveTo>
                <a:lnTo>
                  <a:pt x="1226460" y="0"/>
                </a:lnTo>
                <a:lnTo>
                  <a:pt x="1226460" y="379087"/>
                </a:lnTo>
                <a:lnTo>
                  <a:pt x="0" y="379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98985" y="1028700"/>
            <a:ext cx="960315" cy="960315"/>
          </a:xfrm>
          <a:custGeom>
            <a:avLst/>
            <a:gdLst/>
            <a:ahLst/>
            <a:cxnLst/>
            <a:rect l="l" t="t" r="r" b="b"/>
            <a:pathLst>
              <a:path w="960315" h="960315">
                <a:moveTo>
                  <a:pt x="0" y="0"/>
                </a:moveTo>
                <a:lnTo>
                  <a:pt x="960315" y="0"/>
                </a:lnTo>
                <a:lnTo>
                  <a:pt x="960315" y="960315"/>
                </a:lnTo>
                <a:lnTo>
                  <a:pt x="0" y="960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491100" y="2904716"/>
            <a:ext cx="5650143" cy="565014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8596" r="-3859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7244962" y="2272222"/>
            <a:ext cx="2225653" cy="222565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16909" tIns="16909" rIns="16909" bIns="16909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721789" y="1989015"/>
            <a:ext cx="7565279" cy="995722"/>
            <a:chOff x="0" y="0"/>
            <a:chExt cx="10087039" cy="132763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087039" cy="1327630"/>
              <a:chOff x="0" y="0"/>
              <a:chExt cx="1633462" cy="21499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33462" cy="214992"/>
              </a:xfrm>
              <a:custGeom>
                <a:avLst/>
                <a:gdLst/>
                <a:ahLst/>
                <a:cxnLst/>
                <a:rect l="l" t="t" r="r" b="b"/>
                <a:pathLst>
                  <a:path w="1633462" h="214992">
                    <a:moveTo>
                      <a:pt x="52191" y="0"/>
                    </a:moveTo>
                    <a:lnTo>
                      <a:pt x="1581272" y="0"/>
                    </a:lnTo>
                    <a:cubicBezTo>
                      <a:pt x="1610096" y="0"/>
                      <a:pt x="1633462" y="23367"/>
                      <a:pt x="1633462" y="52191"/>
                    </a:cubicBezTo>
                    <a:lnTo>
                      <a:pt x="1633462" y="162801"/>
                    </a:lnTo>
                    <a:cubicBezTo>
                      <a:pt x="1633462" y="191625"/>
                      <a:pt x="1610096" y="214992"/>
                      <a:pt x="1581272" y="214992"/>
                    </a:cubicBezTo>
                    <a:lnTo>
                      <a:pt x="52191" y="214992"/>
                    </a:lnTo>
                    <a:cubicBezTo>
                      <a:pt x="23367" y="214992"/>
                      <a:pt x="0" y="191625"/>
                      <a:pt x="0" y="162801"/>
                    </a:cubicBezTo>
                    <a:lnTo>
                      <a:pt x="0" y="52191"/>
                    </a:lnTo>
                    <a:cubicBezTo>
                      <a:pt x="0" y="23367"/>
                      <a:pt x="23367" y="0"/>
                      <a:pt x="52191" y="0"/>
                    </a:cubicBezTo>
                    <a:close/>
                  </a:path>
                </a:pathLst>
              </a:custGeom>
              <a:solidFill>
                <a:srgbClr val="51ABE4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1633462" cy="2816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980971" y="201906"/>
              <a:ext cx="8125097" cy="831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81"/>
                </a:lnSpc>
                <a:spcBef>
                  <a:spcPct val="0"/>
                </a:spcBef>
              </a:pPr>
              <a:r>
                <a:rPr lang="en-US" sz="3415" b="1">
                  <a:solidFill>
                    <a:srgbClr val="FFFFFF"/>
                  </a:solidFill>
                  <a:latin typeface="Akzidenz-Grotesk Bold"/>
                  <a:ea typeface="Akzidenz-Grotesk Bold"/>
                  <a:cs typeface="Akzidenz-Grotesk Bold"/>
                  <a:sym typeface="Akzidenz-Grotesk Bold"/>
                </a:rPr>
                <a:t>PATHOGÈNE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2192755" y="1989015"/>
            <a:ext cx="1025705" cy="1076856"/>
          </a:xfrm>
          <a:custGeom>
            <a:avLst/>
            <a:gdLst/>
            <a:ahLst/>
            <a:cxnLst/>
            <a:rect l="l" t="t" r="r" b="b"/>
            <a:pathLst>
              <a:path w="1025705" h="1076856">
                <a:moveTo>
                  <a:pt x="0" y="0"/>
                </a:moveTo>
                <a:lnTo>
                  <a:pt x="1025705" y="0"/>
                </a:lnTo>
                <a:lnTo>
                  <a:pt x="1025705" y="1076856"/>
                </a:lnTo>
                <a:lnTo>
                  <a:pt x="0" y="1076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8" name="Table 18"/>
          <p:cNvGraphicFramePr>
            <a:graphicFrameLocks noGrp="1"/>
          </p:cNvGraphicFramePr>
          <p:nvPr/>
        </p:nvGraphicFramePr>
        <p:xfrm>
          <a:off x="622806" y="5089554"/>
          <a:ext cx="10511635" cy="5021788"/>
        </p:xfrm>
        <a:graphic>
          <a:graphicData uri="http://schemas.openxmlformats.org/drawingml/2006/table">
            <a:tbl>
              <a:tblPr/>
              <a:tblGrid>
                <a:gridCol w="17965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38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6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8064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E2F5F"/>
                          </a:solidFill>
                          <a:latin typeface="Intro Rust"/>
                          <a:ea typeface="Intro Rust"/>
                          <a:cs typeface="Intro Rust"/>
                          <a:sym typeface="Intro Rust"/>
                        </a:rPr>
                        <a:t>Bactéries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60"/>
                        </a:lnSpc>
                        <a:defRPr/>
                      </a:pPr>
                      <a:r>
                        <a:rPr lang="en-US" sz="2400">
                          <a:solidFill>
                            <a:srgbClr val="0E2F5F"/>
                          </a:solidFill>
                          <a:latin typeface="Intro Rust"/>
                          <a:ea typeface="Intro Rust"/>
                          <a:cs typeface="Intro Rust"/>
                          <a:sym typeface="Intro Rust"/>
                        </a:rPr>
                        <a:t>Virus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6379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70AD47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Méningocoque, Pneumocoque, Coqueluche, Streptocoque, ...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70AD47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Grippe, VRS, Covid-19, oreillons, rhinovirus,...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4551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FAB06B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Tuberculose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>
                          <a:solidFill>
                            <a:srgbClr val="FAB06B"/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Varicelle, Zona disséminé, Rougeole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2794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i="1">
                          <a:solidFill>
                            <a:srgbClr val="F32423"/>
                          </a:solidFill>
                          <a:latin typeface="Aileron Italics"/>
                          <a:ea typeface="Aileron Italics"/>
                          <a:cs typeface="Aileron Italics"/>
                          <a:sym typeface="Aileron Italics"/>
                        </a:rPr>
                        <a:t>Tuberculose ultra-résistante, peste, agent infectieux émergent/inconnu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i="1">
                          <a:solidFill>
                            <a:srgbClr val="F32423"/>
                          </a:solidFill>
                          <a:latin typeface="Aileron Italics"/>
                          <a:ea typeface="Aileron Italics"/>
                          <a:cs typeface="Aileron Italics"/>
                          <a:sym typeface="Aileron Italics"/>
                        </a:rPr>
                        <a:t>Tuberculose ultra-résistante, peste, agent infectieux émergent/inconnu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9" name="Group 19"/>
          <p:cNvGrpSpPr/>
          <p:nvPr/>
        </p:nvGrpSpPr>
        <p:grpSpPr>
          <a:xfrm>
            <a:off x="1028700" y="6058226"/>
            <a:ext cx="1047698" cy="104769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0AD47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FFFFFF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A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7507161"/>
            <a:ext cx="1047698" cy="1047698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BC21C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199"/>
                </a:lnSpc>
              </a:pPr>
              <a:r>
                <a:rPr lang="en-US" sz="2999" b="1">
                  <a:solidFill>
                    <a:srgbClr val="FFFFFF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B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806122" y="8713054"/>
            <a:ext cx="1270276" cy="1392083"/>
            <a:chOff x="0" y="0"/>
            <a:chExt cx="1161043" cy="127237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61043" cy="1272375"/>
            </a:xfrm>
            <a:custGeom>
              <a:avLst/>
              <a:gdLst/>
              <a:ahLst/>
              <a:cxnLst/>
              <a:rect l="l" t="t" r="r" b="b"/>
              <a:pathLst>
                <a:path w="1161043" h="1272375">
                  <a:moveTo>
                    <a:pt x="580521" y="0"/>
                  </a:moveTo>
                  <a:cubicBezTo>
                    <a:pt x="259908" y="0"/>
                    <a:pt x="0" y="284831"/>
                    <a:pt x="0" y="636188"/>
                  </a:cubicBezTo>
                  <a:cubicBezTo>
                    <a:pt x="0" y="987544"/>
                    <a:pt x="259908" y="1272375"/>
                    <a:pt x="580521" y="1272375"/>
                  </a:cubicBezTo>
                  <a:cubicBezTo>
                    <a:pt x="901134" y="1272375"/>
                    <a:pt x="1161043" y="987544"/>
                    <a:pt x="1161043" y="636188"/>
                  </a:cubicBezTo>
                  <a:cubicBezTo>
                    <a:pt x="1161043" y="284831"/>
                    <a:pt x="901134" y="0"/>
                    <a:pt x="580521" y="0"/>
                  </a:cubicBezTo>
                  <a:close/>
                </a:path>
              </a:pathLst>
            </a:custGeom>
            <a:solidFill>
              <a:srgbClr val="E43341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108848" y="62135"/>
              <a:ext cx="943347" cy="10909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20"/>
                </a:lnSpc>
              </a:pPr>
              <a:r>
                <a:rPr lang="en-US" sz="2300" b="1">
                  <a:solidFill>
                    <a:srgbClr val="FFFFFF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C</a:t>
              </a:r>
            </a:p>
            <a:p>
              <a:pPr algn="ctr">
                <a:lnSpc>
                  <a:spcPts val="3220"/>
                </a:lnSpc>
              </a:pPr>
              <a:r>
                <a:rPr lang="en-US" sz="2300" b="1">
                  <a:solidFill>
                    <a:srgbClr val="FFFFFF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REB</a:t>
              </a:r>
            </a:p>
          </p:txBody>
        </p:sp>
      </p:grpSp>
      <p:sp>
        <p:nvSpPr>
          <p:cNvPr id="28" name="Freeform 28"/>
          <p:cNvSpPr/>
          <p:nvPr/>
        </p:nvSpPr>
        <p:spPr>
          <a:xfrm rot="-456175">
            <a:off x="3117278" y="2529844"/>
            <a:ext cx="2764019" cy="2441539"/>
          </a:xfrm>
          <a:custGeom>
            <a:avLst/>
            <a:gdLst/>
            <a:ahLst/>
            <a:cxnLst/>
            <a:rect l="l" t="t" r="r" b="b"/>
            <a:pathLst>
              <a:path w="2764019" h="2441539">
                <a:moveTo>
                  <a:pt x="0" y="0"/>
                </a:moveTo>
                <a:lnTo>
                  <a:pt x="2764019" y="0"/>
                </a:lnTo>
                <a:lnTo>
                  <a:pt x="2764019" y="2441538"/>
                </a:lnTo>
                <a:lnTo>
                  <a:pt x="0" y="24415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846" r="-53" b="-19605"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1028700" y="319484"/>
            <a:ext cx="14135100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15"/>
              </a:lnSpc>
            </a:pPr>
            <a:r>
              <a:rPr lang="en-US" sz="4500" b="1" dirty="0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COMMENT ÉVALUER LE NIVEAU DE RISQUE ?</a:t>
            </a:r>
          </a:p>
        </p:txBody>
      </p:sp>
      <p:sp>
        <p:nvSpPr>
          <p:cNvPr id="30" name="TextBox 30"/>
          <p:cNvSpPr txBox="1"/>
          <p:nvPr/>
        </p:nvSpPr>
        <p:spPr>
          <a:xfrm rot="-472525">
            <a:off x="3060140" y="3032180"/>
            <a:ext cx="2721036" cy="1609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2165" lvl="1" indent="-201083" algn="ctr">
              <a:lnSpc>
                <a:spcPts val="2607"/>
              </a:lnSpc>
              <a:buFont typeface="Arial"/>
              <a:buChar char="•"/>
            </a:pPr>
            <a:r>
              <a:rPr lang="en-US" sz="1862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Persistance environnementale </a:t>
            </a:r>
          </a:p>
          <a:p>
            <a:pPr marL="402165" lvl="1" indent="-201083" algn="ctr">
              <a:lnSpc>
                <a:spcPts val="2607"/>
              </a:lnSpc>
              <a:buFont typeface="Arial"/>
              <a:buChar char="•"/>
            </a:pPr>
            <a:r>
              <a:rPr lang="en-US" sz="1862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Transmissibilité </a:t>
            </a:r>
          </a:p>
          <a:p>
            <a:pPr marL="402165" lvl="1" indent="-201083" algn="ctr">
              <a:lnSpc>
                <a:spcPts val="2607"/>
              </a:lnSpc>
              <a:buFont typeface="Arial"/>
              <a:buChar char="•"/>
            </a:pPr>
            <a:r>
              <a:rPr lang="en-US" sz="1862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Dangerosité/Gravité</a:t>
            </a:r>
          </a:p>
          <a:p>
            <a:pPr marL="402165" lvl="1" indent="-201083" algn="ctr">
              <a:lnSpc>
                <a:spcPts val="2607"/>
              </a:lnSpc>
              <a:buFont typeface="Arial"/>
              <a:buChar char="•"/>
            </a:pPr>
            <a:r>
              <a:rPr lang="en-US" sz="1862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REB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48550" y="2782372"/>
            <a:ext cx="4829892" cy="5894830"/>
            <a:chOff x="0" y="0"/>
            <a:chExt cx="1272070" cy="155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2070" cy="1552548"/>
            </a:xfrm>
            <a:custGeom>
              <a:avLst/>
              <a:gdLst/>
              <a:ahLst/>
              <a:cxnLst/>
              <a:rect l="l" t="t" r="r" b="b"/>
              <a:pathLst>
                <a:path w="1272070" h="1552548">
                  <a:moveTo>
                    <a:pt x="94572" y="0"/>
                  </a:moveTo>
                  <a:lnTo>
                    <a:pt x="1177498" y="0"/>
                  </a:lnTo>
                  <a:cubicBezTo>
                    <a:pt x="1229729" y="0"/>
                    <a:pt x="1272070" y="42341"/>
                    <a:pt x="1272070" y="94572"/>
                  </a:cubicBezTo>
                  <a:lnTo>
                    <a:pt x="1272070" y="1457976"/>
                  </a:lnTo>
                  <a:cubicBezTo>
                    <a:pt x="1272070" y="1483058"/>
                    <a:pt x="1262106" y="1507113"/>
                    <a:pt x="1244371" y="1524848"/>
                  </a:cubicBezTo>
                  <a:cubicBezTo>
                    <a:pt x="1226635" y="1542584"/>
                    <a:pt x="1202580" y="1552548"/>
                    <a:pt x="1177498" y="1552548"/>
                  </a:cubicBezTo>
                  <a:lnTo>
                    <a:pt x="94572" y="1552548"/>
                  </a:lnTo>
                  <a:cubicBezTo>
                    <a:pt x="69490" y="1552548"/>
                    <a:pt x="45435" y="1542584"/>
                    <a:pt x="27700" y="1524848"/>
                  </a:cubicBezTo>
                  <a:cubicBezTo>
                    <a:pt x="9964" y="1507113"/>
                    <a:pt x="0" y="1483058"/>
                    <a:pt x="0" y="1457976"/>
                  </a:cubicBezTo>
                  <a:lnTo>
                    <a:pt x="0" y="94572"/>
                  </a:lnTo>
                  <a:cubicBezTo>
                    <a:pt x="0" y="69490"/>
                    <a:pt x="9964" y="45435"/>
                    <a:pt x="27700" y="27700"/>
                  </a:cubicBezTo>
                  <a:cubicBezTo>
                    <a:pt x="45435" y="9964"/>
                    <a:pt x="69490" y="0"/>
                    <a:pt x="94572" y="0"/>
                  </a:cubicBez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272070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48550" y="1944578"/>
            <a:ext cx="1226460" cy="379088"/>
          </a:xfrm>
          <a:custGeom>
            <a:avLst/>
            <a:gdLst/>
            <a:ahLst/>
            <a:cxnLst/>
            <a:rect l="l" t="t" r="r" b="b"/>
            <a:pathLst>
              <a:path w="1226460" h="379088">
                <a:moveTo>
                  <a:pt x="0" y="0"/>
                </a:moveTo>
                <a:lnTo>
                  <a:pt x="1226460" y="0"/>
                </a:lnTo>
                <a:lnTo>
                  <a:pt x="1226460" y="379087"/>
                </a:lnTo>
                <a:lnTo>
                  <a:pt x="0" y="379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98985" y="1028700"/>
            <a:ext cx="960315" cy="960315"/>
          </a:xfrm>
          <a:custGeom>
            <a:avLst/>
            <a:gdLst/>
            <a:ahLst/>
            <a:cxnLst/>
            <a:rect l="l" t="t" r="r" b="b"/>
            <a:pathLst>
              <a:path w="960315" h="960315">
                <a:moveTo>
                  <a:pt x="0" y="0"/>
                </a:moveTo>
                <a:lnTo>
                  <a:pt x="960315" y="0"/>
                </a:lnTo>
                <a:lnTo>
                  <a:pt x="960315" y="960315"/>
                </a:lnTo>
                <a:lnTo>
                  <a:pt x="0" y="960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491100" y="2904716"/>
            <a:ext cx="5650143" cy="565014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7719" r="-37719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3462323" y="2051882"/>
            <a:ext cx="7565279" cy="995722"/>
            <a:chOff x="0" y="0"/>
            <a:chExt cx="10087039" cy="132763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087039" cy="1327630"/>
              <a:chOff x="0" y="0"/>
              <a:chExt cx="1633462" cy="21499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633462" cy="214992"/>
              </a:xfrm>
              <a:custGeom>
                <a:avLst/>
                <a:gdLst/>
                <a:ahLst/>
                <a:cxnLst/>
                <a:rect l="l" t="t" r="r" b="b"/>
                <a:pathLst>
                  <a:path w="1633462" h="214992">
                    <a:moveTo>
                      <a:pt x="52191" y="0"/>
                    </a:moveTo>
                    <a:lnTo>
                      <a:pt x="1581272" y="0"/>
                    </a:lnTo>
                    <a:cubicBezTo>
                      <a:pt x="1610096" y="0"/>
                      <a:pt x="1633462" y="23367"/>
                      <a:pt x="1633462" y="52191"/>
                    </a:cubicBezTo>
                    <a:lnTo>
                      <a:pt x="1633462" y="162801"/>
                    </a:lnTo>
                    <a:cubicBezTo>
                      <a:pt x="1633462" y="191625"/>
                      <a:pt x="1610096" y="214992"/>
                      <a:pt x="1581272" y="214992"/>
                    </a:cubicBezTo>
                    <a:lnTo>
                      <a:pt x="52191" y="214992"/>
                    </a:lnTo>
                    <a:cubicBezTo>
                      <a:pt x="23367" y="214992"/>
                      <a:pt x="0" y="191625"/>
                      <a:pt x="0" y="162801"/>
                    </a:cubicBezTo>
                    <a:lnTo>
                      <a:pt x="0" y="52191"/>
                    </a:lnTo>
                    <a:cubicBezTo>
                      <a:pt x="0" y="23367"/>
                      <a:pt x="23367" y="0"/>
                      <a:pt x="52191" y="0"/>
                    </a:cubicBezTo>
                    <a:close/>
                  </a:path>
                </a:pathLst>
              </a:custGeom>
              <a:solidFill>
                <a:srgbClr val="51ABE4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1633462" cy="2816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980971" y="201906"/>
              <a:ext cx="8125097" cy="831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81"/>
                </a:lnSpc>
                <a:spcBef>
                  <a:spcPct val="0"/>
                </a:spcBef>
              </a:pPr>
              <a:r>
                <a:rPr lang="en-US" sz="3415" b="1">
                  <a:solidFill>
                    <a:srgbClr val="FFFFFF"/>
                  </a:solidFill>
                  <a:latin typeface="Akzidenz-Grotesk Bold"/>
                  <a:ea typeface="Akzidenz-Grotesk Bold"/>
                  <a:cs typeface="Akzidenz-Grotesk Bold"/>
                  <a:sym typeface="Akzidenz-Grotesk Bold"/>
                </a:rPr>
                <a:t>NATURE DE L’EXPOSITION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780661" y="2011315"/>
            <a:ext cx="1025705" cy="1076856"/>
          </a:xfrm>
          <a:custGeom>
            <a:avLst/>
            <a:gdLst/>
            <a:ahLst/>
            <a:cxnLst/>
            <a:rect l="l" t="t" r="r" b="b"/>
            <a:pathLst>
              <a:path w="1025705" h="1076856">
                <a:moveTo>
                  <a:pt x="0" y="0"/>
                </a:moveTo>
                <a:lnTo>
                  <a:pt x="1025705" y="0"/>
                </a:lnTo>
                <a:lnTo>
                  <a:pt x="1025705" y="1076856"/>
                </a:lnTo>
                <a:lnTo>
                  <a:pt x="0" y="1076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549171" y="5551588"/>
            <a:ext cx="921445" cy="921445"/>
          </a:xfrm>
          <a:custGeom>
            <a:avLst/>
            <a:gdLst/>
            <a:ahLst/>
            <a:cxnLst/>
            <a:rect l="l" t="t" r="r" b="b"/>
            <a:pathLst>
              <a:path w="921445" h="921445">
                <a:moveTo>
                  <a:pt x="0" y="0"/>
                </a:moveTo>
                <a:lnTo>
                  <a:pt x="921444" y="0"/>
                </a:lnTo>
                <a:lnTo>
                  <a:pt x="921444" y="921444"/>
                </a:lnTo>
                <a:lnTo>
                  <a:pt x="0" y="9214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624030" y="7786813"/>
            <a:ext cx="781327" cy="863344"/>
          </a:xfrm>
          <a:custGeom>
            <a:avLst/>
            <a:gdLst/>
            <a:ahLst/>
            <a:cxnLst/>
            <a:rect l="l" t="t" r="r" b="b"/>
            <a:pathLst>
              <a:path w="781327" h="863344">
                <a:moveTo>
                  <a:pt x="0" y="0"/>
                </a:moveTo>
                <a:lnTo>
                  <a:pt x="781327" y="0"/>
                </a:lnTo>
                <a:lnTo>
                  <a:pt x="781327" y="863344"/>
                </a:lnTo>
                <a:lnTo>
                  <a:pt x="0" y="8633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96560" y="3757313"/>
            <a:ext cx="859808" cy="794150"/>
          </a:xfrm>
          <a:custGeom>
            <a:avLst/>
            <a:gdLst/>
            <a:ahLst/>
            <a:cxnLst/>
            <a:rect l="l" t="t" r="r" b="b"/>
            <a:pathLst>
              <a:path w="859808" h="794150">
                <a:moveTo>
                  <a:pt x="0" y="0"/>
                </a:moveTo>
                <a:lnTo>
                  <a:pt x="859809" y="0"/>
                </a:lnTo>
                <a:lnTo>
                  <a:pt x="859809" y="794150"/>
                </a:lnTo>
                <a:lnTo>
                  <a:pt x="0" y="794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96560" y="5370234"/>
            <a:ext cx="859808" cy="794150"/>
          </a:xfrm>
          <a:custGeom>
            <a:avLst/>
            <a:gdLst/>
            <a:ahLst/>
            <a:cxnLst/>
            <a:rect l="l" t="t" r="r" b="b"/>
            <a:pathLst>
              <a:path w="859808" h="794150">
                <a:moveTo>
                  <a:pt x="0" y="0"/>
                </a:moveTo>
                <a:lnTo>
                  <a:pt x="859809" y="0"/>
                </a:lnTo>
                <a:lnTo>
                  <a:pt x="859809" y="794150"/>
                </a:lnTo>
                <a:lnTo>
                  <a:pt x="0" y="794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96560" y="7210005"/>
            <a:ext cx="859808" cy="794150"/>
          </a:xfrm>
          <a:custGeom>
            <a:avLst/>
            <a:gdLst/>
            <a:ahLst/>
            <a:cxnLst/>
            <a:rect l="l" t="t" r="r" b="b"/>
            <a:pathLst>
              <a:path w="859808" h="794150">
                <a:moveTo>
                  <a:pt x="0" y="0"/>
                </a:moveTo>
                <a:lnTo>
                  <a:pt x="859809" y="0"/>
                </a:lnTo>
                <a:lnTo>
                  <a:pt x="859809" y="794150"/>
                </a:lnTo>
                <a:lnTo>
                  <a:pt x="0" y="7941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306086" y="3207651"/>
            <a:ext cx="837914" cy="1269566"/>
          </a:xfrm>
          <a:custGeom>
            <a:avLst/>
            <a:gdLst/>
            <a:ahLst/>
            <a:cxnLst/>
            <a:rect l="l" t="t" r="r" b="b"/>
            <a:pathLst>
              <a:path w="837914" h="1269566">
                <a:moveTo>
                  <a:pt x="0" y="0"/>
                </a:moveTo>
                <a:lnTo>
                  <a:pt x="837914" y="0"/>
                </a:lnTo>
                <a:lnTo>
                  <a:pt x="837914" y="1269566"/>
                </a:lnTo>
                <a:lnTo>
                  <a:pt x="0" y="126956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028700" y="319484"/>
            <a:ext cx="14211300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15"/>
              </a:lnSpc>
            </a:pPr>
            <a:r>
              <a:rPr lang="en-US" sz="4500" b="1" dirty="0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COMMENT ÉVALUER LE NIVEAU DE RISQUE 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741107" y="5484913"/>
            <a:ext cx="3891485" cy="49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2857" b="1">
                <a:solidFill>
                  <a:srgbClr val="0E2F5F"/>
                </a:solidFill>
                <a:latin typeface="Aileron Bold"/>
                <a:ea typeface="Aileron Bold"/>
                <a:cs typeface="Aileron Bold"/>
                <a:sym typeface="Aileron Bold"/>
              </a:rPr>
              <a:t> Proximité du contact 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204968" y="6071177"/>
            <a:ext cx="5031708" cy="40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contact direct = </a:t>
            </a:r>
            <a:r>
              <a:rPr lang="en-US" sz="232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face à face &lt; 1m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815967" y="7406482"/>
            <a:ext cx="3975664" cy="49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0"/>
              </a:lnSpc>
              <a:spcBef>
                <a:spcPct val="0"/>
              </a:spcBef>
            </a:pPr>
            <a:r>
              <a:rPr lang="en-US" sz="2857" b="1">
                <a:solidFill>
                  <a:srgbClr val="0E2F5F"/>
                </a:solidFill>
                <a:latin typeface="Aileron Bold"/>
                <a:ea typeface="Aileron Bold"/>
                <a:cs typeface="Aileron Bold"/>
                <a:sym typeface="Aileron Bold"/>
              </a:rPr>
              <a:t> Durée de l’exposition ?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279507" y="7956530"/>
            <a:ext cx="5031708" cy="815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9"/>
              </a:lnSpc>
            </a:pPr>
            <a:r>
              <a:rPr lang="en-US" sz="232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contact direct </a:t>
            </a:r>
            <a:r>
              <a:rPr lang="en-US" sz="232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&lt; ou &gt; à 15 mn </a:t>
            </a:r>
            <a:r>
              <a:rPr lang="en-US" sz="232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  <a:p>
            <a:pPr algn="l">
              <a:lnSpc>
                <a:spcPts val="3259"/>
              </a:lnSpc>
            </a:pPr>
            <a:r>
              <a:rPr lang="en-US" sz="232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contact lointain</a:t>
            </a:r>
            <a:r>
              <a:rPr lang="en-US" sz="2328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&lt; ou &gt; à 30 mn </a:t>
            </a:r>
            <a:r>
              <a:rPr lang="en-US" sz="2328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806366" y="3979099"/>
            <a:ext cx="4470937" cy="49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0"/>
              </a:lnSpc>
              <a:spcBef>
                <a:spcPct val="0"/>
              </a:spcBef>
            </a:pPr>
            <a:r>
              <a:rPr lang="en-US" sz="2857" b="1">
                <a:solidFill>
                  <a:srgbClr val="0E2F5F"/>
                </a:solidFill>
                <a:latin typeface="Aileron Bold"/>
                <a:ea typeface="Aileron Bold"/>
                <a:cs typeface="Aileron Bold"/>
                <a:sym typeface="Aileron Bold"/>
              </a:rPr>
              <a:t>Patient porte un masque 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48550" y="2782372"/>
            <a:ext cx="4829892" cy="5894830"/>
            <a:chOff x="0" y="0"/>
            <a:chExt cx="1272070" cy="155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2070" cy="1552548"/>
            </a:xfrm>
            <a:custGeom>
              <a:avLst/>
              <a:gdLst/>
              <a:ahLst/>
              <a:cxnLst/>
              <a:rect l="l" t="t" r="r" b="b"/>
              <a:pathLst>
                <a:path w="1272070" h="1552548">
                  <a:moveTo>
                    <a:pt x="94572" y="0"/>
                  </a:moveTo>
                  <a:lnTo>
                    <a:pt x="1177498" y="0"/>
                  </a:lnTo>
                  <a:cubicBezTo>
                    <a:pt x="1229729" y="0"/>
                    <a:pt x="1272070" y="42341"/>
                    <a:pt x="1272070" y="94572"/>
                  </a:cubicBezTo>
                  <a:lnTo>
                    <a:pt x="1272070" y="1457976"/>
                  </a:lnTo>
                  <a:cubicBezTo>
                    <a:pt x="1272070" y="1483058"/>
                    <a:pt x="1262106" y="1507113"/>
                    <a:pt x="1244371" y="1524848"/>
                  </a:cubicBezTo>
                  <a:cubicBezTo>
                    <a:pt x="1226635" y="1542584"/>
                    <a:pt x="1202580" y="1552548"/>
                    <a:pt x="1177498" y="1552548"/>
                  </a:cubicBezTo>
                  <a:lnTo>
                    <a:pt x="94572" y="1552548"/>
                  </a:lnTo>
                  <a:cubicBezTo>
                    <a:pt x="69490" y="1552548"/>
                    <a:pt x="45435" y="1542584"/>
                    <a:pt x="27700" y="1524848"/>
                  </a:cubicBezTo>
                  <a:cubicBezTo>
                    <a:pt x="9964" y="1507113"/>
                    <a:pt x="0" y="1483058"/>
                    <a:pt x="0" y="1457976"/>
                  </a:cubicBezTo>
                  <a:lnTo>
                    <a:pt x="0" y="94572"/>
                  </a:lnTo>
                  <a:cubicBezTo>
                    <a:pt x="0" y="69490"/>
                    <a:pt x="9964" y="45435"/>
                    <a:pt x="27700" y="27700"/>
                  </a:cubicBezTo>
                  <a:cubicBezTo>
                    <a:pt x="45435" y="9964"/>
                    <a:pt x="69490" y="0"/>
                    <a:pt x="94572" y="0"/>
                  </a:cubicBez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272070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48550" y="1944578"/>
            <a:ext cx="1226460" cy="379088"/>
          </a:xfrm>
          <a:custGeom>
            <a:avLst/>
            <a:gdLst/>
            <a:ahLst/>
            <a:cxnLst/>
            <a:rect l="l" t="t" r="r" b="b"/>
            <a:pathLst>
              <a:path w="1226460" h="379088">
                <a:moveTo>
                  <a:pt x="0" y="0"/>
                </a:moveTo>
                <a:lnTo>
                  <a:pt x="1226460" y="0"/>
                </a:lnTo>
                <a:lnTo>
                  <a:pt x="1226460" y="379087"/>
                </a:lnTo>
                <a:lnTo>
                  <a:pt x="0" y="379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98985" y="1028700"/>
            <a:ext cx="960315" cy="960315"/>
          </a:xfrm>
          <a:custGeom>
            <a:avLst/>
            <a:gdLst/>
            <a:ahLst/>
            <a:cxnLst/>
            <a:rect l="l" t="t" r="r" b="b"/>
            <a:pathLst>
              <a:path w="960315" h="960315">
                <a:moveTo>
                  <a:pt x="0" y="0"/>
                </a:moveTo>
                <a:lnTo>
                  <a:pt x="960315" y="0"/>
                </a:lnTo>
                <a:lnTo>
                  <a:pt x="960315" y="960315"/>
                </a:lnTo>
                <a:lnTo>
                  <a:pt x="0" y="960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491100" y="2904716"/>
            <a:ext cx="5650143" cy="565014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7719" r="-37719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3462323" y="2051882"/>
            <a:ext cx="7565279" cy="995722"/>
            <a:chOff x="0" y="0"/>
            <a:chExt cx="10087039" cy="1327630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10087039" cy="1327630"/>
              <a:chOff x="0" y="0"/>
              <a:chExt cx="1633462" cy="214992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633462" cy="214992"/>
              </a:xfrm>
              <a:custGeom>
                <a:avLst/>
                <a:gdLst/>
                <a:ahLst/>
                <a:cxnLst/>
                <a:rect l="l" t="t" r="r" b="b"/>
                <a:pathLst>
                  <a:path w="1633462" h="214992">
                    <a:moveTo>
                      <a:pt x="52191" y="0"/>
                    </a:moveTo>
                    <a:lnTo>
                      <a:pt x="1581272" y="0"/>
                    </a:lnTo>
                    <a:cubicBezTo>
                      <a:pt x="1610096" y="0"/>
                      <a:pt x="1633462" y="23367"/>
                      <a:pt x="1633462" y="52191"/>
                    </a:cubicBezTo>
                    <a:lnTo>
                      <a:pt x="1633462" y="162801"/>
                    </a:lnTo>
                    <a:cubicBezTo>
                      <a:pt x="1633462" y="191625"/>
                      <a:pt x="1610096" y="214992"/>
                      <a:pt x="1581272" y="214992"/>
                    </a:cubicBezTo>
                    <a:lnTo>
                      <a:pt x="52191" y="214992"/>
                    </a:lnTo>
                    <a:cubicBezTo>
                      <a:pt x="23367" y="214992"/>
                      <a:pt x="0" y="191625"/>
                      <a:pt x="0" y="162801"/>
                    </a:cubicBezTo>
                    <a:lnTo>
                      <a:pt x="0" y="52191"/>
                    </a:lnTo>
                    <a:cubicBezTo>
                      <a:pt x="0" y="23367"/>
                      <a:pt x="23367" y="0"/>
                      <a:pt x="52191" y="0"/>
                    </a:cubicBezTo>
                    <a:close/>
                  </a:path>
                </a:pathLst>
              </a:custGeom>
              <a:solidFill>
                <a:srgbClr val="51ABE4"/>
              </a:soli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1633462" cy="2816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980971" y="201906"/>
              <a:ext cx="8125097" cy="831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81"/>
                </a:lnSpc>
                <a:spcBef>
                  <a:spcPct val="0"/>
                </a:spcBef>
              </a:pPr>
              <a:r>
                <a:rPr lang="en-US" sz="3415" b="1">
                  <a:solidFill>
                    <a:srgbClr val="FFFFFF"/>
                  </a:solidFill>
                  <a:latin typeface="Akzidenz-Grotesk Bold"/>
                  <a:ea typeface="Akzidenz-Grotesk Bold"/>
                  <a:cs typeface="Akzidenz-Grotesk Bold"/>
                  <a:sym typeface="Akzidenz-Grotesk Bold"/>
                </a:rPr>
                <a:t>NATURE DE L’EXPOSITION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780661" y="2011315"/>
            <a:ext cx="1025705" cy="1076856"/>
          </a:xfrm>
          <a:custGeom>
            <a:avLst/>
            <a:gdLst/>
            <a:ahLst/>
            <a:cxnLst/>
            <a:rect l="l" t="t" r="r" b="b"/>
            <a:pathLst>
              <a:path w="1025705" h="1076856">
                <a:moveTo>
                  <a:pt x="0" y="0"/>
                </a:moveTo>
                <a:lnTo>
                  <a:pt x="1025705" y="0"/>
                </a:lnTo>
                <a:lnTo>
                  <a:pt x="1025705" y="1076856"/>
                </a:lnTo>
                <a:lnTo>
                  <a:pt x="0" y="10768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959738" y="3181570"/>
            <a:ext cx="678303" cy="626505"/>
          </a:xfrm>
          <a:custGeom>
            <a:avLst/>
            <a:gdLst/>
            <a:ahLst/>
            <a:cxnLst/>
            <a:rect l="l" t="t" r="r" b="b"/>
            <a:pathLst>
              <a:path w="678303" h="626505">
                <a:moveTo>
                  <a:pt x="0" y="0"/>
                </a:moveTo>
                <a:lnTo>
                  <a:pt x="678303" y="0"/>
                </a:lnTo>
                <a:lnTo>
                  <a:pt x="678303" y="626505"/>
                </a:lnTo>
                <a:lnTo>
                  <a:pt x="0" y="6265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6" name="Table 16"/>
          <p:cNvGraphicFramePr>
            <a:graphicFrameLocks noGrp="1"/>
          </p:cNvGraphicFramePr>
          <p:nvPr/>
        </p:nvGraphicFramePr>
        <p:xfrm>
          <a:off x="527582" y="3920421"/>
          <a:ext cx="10721590" cy="5356829"/>
        </p:xfrm>
        <a:graphic>
          <a:graphicData uri="http://schemas.openxmlformats.org/drawingml/2006/table">
            <a:tbl>
              <a:tblPr/>
              <a:tblGrid>
                <a:gridCol w="5229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920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8164"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FFFFFF">
                              <a:alpha val="96863"/>
                            </a:srgbClr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A risque élevé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7973">
                        <a:alpha val="9686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>
                          <a:solidFill>
                            <a:srgbClr val="000000">
                              <a:alpha val="96863"/>
                            </a:srgbClr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A risque modéré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4E">
                        <a:alpha val="9686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6624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>
                              <a:alpha val="96863"/>
                            </a:srgbClr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Induction de crachats après aérosols de sérum phy. hypertonique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>
                              <a:alpha val="96863"/>
                            </a:srgbClr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Aspiration des voies aériennes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413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>
                              <a:alpha val="96863"/>
                            </a:srgbClr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Ventilation manuelle au masque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>
                              <a:alpha val="96863"/>
                            </a:srgbClr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Extubation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952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>
                              <a:alpha val="96863"/>
                            </a:srgbClr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Aérosolthérapie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>
                              <a:alpha val="96863"/>
                            </a:srgbClr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Procédures ORL avec aspiration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541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>
                              <a:alpha val="96863"/>
                            </a:srgbClr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Intubation patient non curarisé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21828">
                              <a:alpha val="96863"/>
                            </a:srgbClr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VNI y compris à circuit ouvert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276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>
                              <a:alpha val="96863"/>
                            </a:srgbClr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Manoeuvre RCP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21828">
                              <a:alpha val="96863"/>
                            </a:srgbClr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Gastroscopie avec aspiration des VAS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22726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>
                              <a:alpha val="96863"/>
                            </a:srgbClr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Fibroscopie bronchique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21828">
                              <a:alpha val="96863"/>
                            </a:srgbClr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Procédures de chir.dentaire avec appareils rotatifs à grande vitesse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3133"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r>
                        <a:rPr lang="en-US" sz="1799">
                          <a:solidFill>
                            <a:srgbClr val="000000">
                              <a:alpha val="96863"/>
                            </a:srgbClr>
                          </a:solidFill>
                          <a:latin typeface="Aileron"/>
                          <a:ea typeface="Aileron"/>
                          <a:cs typeface="Aileron"/>
                          <a:sym typeface="Aileron"/>
                        </a:rPr>
                        <a:t>Trachéotomie ou trachéostomie</a:t>
                      </a: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19"/>
                        </a:lnSpc>
                        <a:defRPr/>
                      </a:pPr>
                      <a:endParaRPr lang="en-US" sz="1100"/>
                    </a:p>
                  </a:txBody>
                  <a:tcPr marL="66675" marR="66675" marT="66675" marB="66675" anchor="ctr">
                    <a:lnL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" name="TextBox 17"/>
          <p:cNvSpPr txBox="1"/>
          <p:nvPr/>
        </p:nvSpPr>
        <p:spPr>
          <a:xfrm>
            <a:off x="1028700" y="319484"/>
            <a:ext cx="13819850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15"/>
              </a:lnSpc>
            </a:pPr>
            <a:r>
              <a:rPr lang="en-US" sz="4500" b="1" dirty="0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COMMENT ÉVALUER LE NIVEAU DE RISQUE 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90466" y="3212426"/>
            <a:ext cx="5078391" cy="4981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00"/>
              </a:lnSpc>
              <a:spcBef>
                <a:spcPct val="0"/>
              </a:spcBef>
            </a:pPr>
            <a:r>
              <a:rPr lang="en-US" sz="2857" b="1">
                <a:solidFill>
                  <a:srgbClr val="0E2F5F"/>
                </a:solidFill>
                <a:latin typeface="Aileron Bold"/>
                <a:ea typeface="Aileron Bold"/>
                <a:cs typeface="Aileron Bold"/>
                <a:sym typeface="Aileron Bold"/>
              </a:rPr>
              <a:t>Soins générant des aérosols ?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512790" y="3348488"/>
            <a:ext cx="2534378" cy="264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liste de soins non exhaustive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497068" y="-32577"/>
            <a:ext cx="12790932" cy="1670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226"/>
              </a:lnSpc>
              <a:spcBef>
                <a:spcPct val="0"/>
              </a:spcBef>
            </a:pPr>
            <a:r>
              <a:rPr lang="en-US" sz="4902" b="1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LES NIVEAUX DE PRÉCAUTIONS COMPLÉMENTAIRES RESPIRATOIRES</a:t>
            </a:r>
          </a:p>
        </p:txBody>
      </p:sp>
      <p:sp>
        <p:nvSpPr>
          <p:cNvPr id="3" name="Freeform 3"/>
          <p:cNvSpPr/>
          <p:nvPr/>
        </p:nvSpPr>
        <p:spPr>
          <a:xfrm>
            <a:off x="1468453" y="-1960856"/>
            <a:ext cx="3691868" cy="3691868"/>
          </a:xfrm>
          <a:custGeom>
            <a:avLst/>
            <a:gdLst/>
            <a:ahLst/>
            <a:cxnLst/>
            <a:rect l="l" t="t" r="r" b="b"/>
            <a:pathLst>
              <a:path w="3691868" h="3691868">
                <a:moveTo>
                  <a:pt x="0" y="0"/>
                </a:moveTo>
                <a:lnTo>
                  <a:pt x="3691868" y="0"/>
                </a:lnTo>
                <a:lnTo>
                  <a:pt x="3691868" y="3691868"/>
                </a:lnTo>
                <a:lnTo>
                  <a:pt x="0" y="36918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751826" y="9516398"/>
            <a:ext cx="1226460" cy="379088"/>
          </a:xfrm>
          <a:custGeom>
            <a:avLst/>
            <a:gdLst/>
            <a:ahLst/>
            <a:cxnLst/>
            <a:rect l="l" t="t" r="r" b="b"/>
            <a:pathLst>
              <a:path w="1226460" h="379088">
                <a:moveTo>
                  <a:pt x="0" y="0"/>
                </a:moveTo>
                <a:lnTo>
                  <a:pt x="1226459" y="0"/>
                </a:lnTo>
                <a:lnTo>
                  <a:pt x="1226459" y="379087"/>
                </a:lnTo>
                <a:lnTo>
                  <a:pt x="0" y="3790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76865" y="1942691"/>
            <a:ext cx="16988190" cy="928267"/>
            <a:chOff x="0" y="0"/>
            <a:chExt cx="4474256" cy="2444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74256" cy="244482"/>
            </a:xfrm>
            <a:custGeom>
              <a:avLst/>
              <a:gdLst/>
              <a:ahLst/>
              <a:cxnLst/>
              <a:rect l="l" t="t" r="r" b="b"/>
              <a:pathLst>
                <a:path w="4474256" h="244482">
                  <a:moveTo>
                    <a:pt x="0" y="0"/>
                  </a:moveTo>
                  <a:lnTo>
                    <a:pt x="4474256" y="0"/>
                  </a:lnTo>
                  <a:lnTo>
                    <a:pt x="4474256" y="244482"/>
                  </a:lnTo>
                  <a:lnTo>
                    <a:pt x="0" y="244482"/>
                  </a:lnTo>
                  <a:close/>
                </a:path>
              </a:pathLst>
            </a:custGeom>
            <a:solidFill>
              <a:srgbClr val="0179B6">
                <a:alpha val="76863"/>
              </a:srgbClr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474256" cy="2921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486798">
            <a:off x="16751826" y="1657926"/>
            <a:ext cx="1373260" cy="1308030"/>
          </a:xfrm>
          <a:custGeom>
            <a:avLst/>
            <a:gdLst/>
            <a:ahLst/>
            <a:cxnLst/>
            <a:rect l="l" t="t" r="r" b="b"/>
            <a:pathLst>
              <a:path w="1373260" h="1308030">
                <a:moveTo>
                  <a:pt x="0" y="0"/>
                </a:moveTo>
                <a:lnTo>
                  <a:pt x="1373260" y="0"/>
                </a:lnTo>
                <a:lnTo>
                  <a:pt x="1373260" y="1308031"/>
                </a:lnTo>
                <a:lnTo>
                  <a:pt x="0" y="13080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5638800" y="2937658"/>
            <a:ext cx="2820096" cy="6168242"/>
            <a:chOff x="0" y="0"/>
            <a:chExt cx="1836872" cy="37089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836872" cy="3708994"/>
            </a:xfrm>
            <a:custGeom>
              <a:avLst/>
              <a:gdLst/>
              <a:ahLst/>
              <a:cxnLst/>
              <a:rect l="l" t="t" r="r" b="b"/>
              <a:pathLst>
                <a:path w="1836872" h="3708994">
                  <a:moveTo>
                    <a:pt x="60910" y="0"/>
                  </a:moveTo>
                  <a:lnTo>
                    <a:pt x="1775962" y="0"/>
                  </a:lnTo>
                  <a:cubicBezTo>
                    <a:pt x="1792116" y="0"/>
                    <a:pt x="1807609" y="6417"/>
                    <a:pt x="1819032" y="17840"/>
                  </a:cubicBezTo>
                  <a:cubicBezTo>
                    <a:pt x="1830455" y="29263"/>
                    <a:pt x="1836872" y="44755"/>
                    <a:pt x="1836872" y="60910"/>
                  </a:cubicBezTo>
                  <a:lnTo>
                    <a:pt x="1836872" y="3648084"/>
                  </a:lnTo>
                  <a:cubicBezTo>
                    <a:pt x="1836872" y="3664238"/>
                    <a:pt x="1830455" y="3679731"/>
                    <a:pt x="1819032" y="3691154"/>
                  </a:cubicBezTo>
                  <a:cubicBezTo>
                    <a:pt x="1807609" y="3702576"/>
                    <a:pt x="1792116" y="3708994"/>
                    <a:pt x="1775962" y="3708994"/>
                  </a:cubicBezTo>
                  <a:lnTo>
                    <a:pt x="60910" y="3708994"/>
                  </a:lnTo>
                  <a:cubicBezTo>
                    <a:pt x="44755" y="3708994"/>
                    <a:pt x="29263" y="3702576"/>
                    <a:pt x="17840" y="3691154"/>
                  </a:cubicBezTo>
                  <a:cubicBezTo>
                    <a:pt x="6417" y="3679731"/>
                    <a:pt x="0" y="3664238"/>
                    <a:pt x="0" y="3648084"/>
                  </a:cubicBezTo>
                  <a:lnTo>
                    <a:pt x="0" y="60910"/>
                  </a:lnTo>
                  <a:cubicBezTo>
                    <a:pt x="0" y="44755"/>
                    <a:pt x="6417" y="29263"/>
                    <a:pt x="17840" y="17840"/>
                  </a:cubicBezTo>
                  <a:cubicBezTo>
                    <a:pt x="29263" y="6417"/>
                    <a:pt x="44755" y="0"/>
                    <a:pt x="60910" y="0"/>
                  </a:cubicBezTo>
                  <a:close/>
                </a:path>
              </a:pathLst>
            </a:custGeom>
            <a:solidFill>
              <a:srgbClr val="9DC138">
                <a:alpha val="5098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"/>
              <a:ext cx="1836872" cy="3718519"/>
            </a:xfrm>
            <a:prstGeom prst="rect">
              <a:avLst/>
            </a:prstGeom>
          </p:spPr>
          <p:txBody>
            <a:bodyPr lIns="45118" tIns="45118" rIns="45118" bIns="45118" rtlCol="0" anchor="ctr"/>
            <a:lstStyle/>
            <a:p>
              <a:pPr algn="ctr">
                <a:lnSpc>
                  <a:spcPts val="149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458896" y="2928761"/>
            <a:ext cx="2818705" cy="6177140"/>
            <a:chOff x="0" y="0"/>
            <a:chExt cx="1785121" cy="370899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85121" cy="3708994"/>
            </a:xfrm>
            <a:custGeom>
              <a:avLst/>
              <a:gdLst/>
              <a:ahLst/>
              <a:cxnLst/>
              <a:rect l="l" t="t" r="r" b="b"/>
              <a:pathLst>
                <a:path w="1785121" h="3708994">
                  <a:moveTo>
                    <a:pt x="62675" y="0"/>
                  </a:moveTo>
                  <a:lnTo>
                    <a:pt x="1722445" y="0"/>
                  </a:lnTo>
                  <a:cubicBezTo>
                    <a:pt x="1757060" y="0"/>
                    <a:pt x="1785121" y="28061"/>
                    <a:pt x="1785121" y="62675"/>
                  </a:cubicBezTo>
                  <a:lnTo>
                    <a:pt x="1785121" y="3646319"/>
                  </a:lnTo>
                  <a:cubicBezTo>
                    <a:pt x="1785121" y="3680933"/>
                    <a:pt x="1757060" y="3708994"/>
                    <a:pt x="1722445" y="3708994"/>
                  </a:cubicBezTo>
                  <a:lnTo>
                    <a:pt x="62675" y="3708994"/>
                  </a:lnTo>
                  <a:cubicBezTo>
                    <a:pt x="28061" y="3708994"/>
                    <a:pt x="0" y="3680933"/>
                    <a:pt x="0" y="3646319"/>
                  </a:cubicBezTo>
                  <a:lnTo>
                    <a:pt x="0" y="62675"/>
                  </a:lnTo>
                  <a:cubicBezTo>
                    <a:pt x="0" y="28061"/>
                    <a:pt x="28061" y="0"/>
                    <a:pt x="62675" y="0"/>
                  </a:cubicBezTo>
                  <a:close/>
                </a:path>
              </a:pathLst>
            </a:custGeom>
            <a:solidFill>
              <a:srgbClr val="FBC218">
                <a:alpha val="5098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1785121" cy="3718519"/>
            </a:xfrm>
            <a:prstGeom prst="rect">
              <a:avLst/>
            </a:prstGeom>
          </p:spPr>
          <p:txBody>
            <a:bodyPr lIns="45118" tIns="45118" rIns="45118" bIns="45118" rtlCol="0" anchor="ctr"/>
            <a:lstStyle/>
            <a:p>
              <a:pPr algn="ctr">
                <a:lnSpc>
                  <a:spcPts val="1492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262361" y="2928761"/>
            <a:ext cx="2742579" cy="6193004"/>
            <a:chOff x="0" y="0"/>
            <a:chExt cx="1865903" cy="370899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865903" cy="3708994"/>
            </a:xfrm>
            <a:custGeom>
              <a:avLst/>
              <a:gdLst/>
              <a:ahLst/>
              <a:cxnLst/>
              <a:rect l="l" t="t" r="r" b="b"/>
              <a:pathLst>
                <a:path w="1865903" h="3708994">
                  <a:moveTo>
                    <a:pt x="59962" y="0"/>
                  </a:moveTo>
                  <a:lnTo>
                    <a:pt x="1805941" y="0"/>
                  </a:lnTo>
                  <a:cubicBezTo>
                    <a:pt x="1839057" y="0"/>
                    <a:pt x="1865903" y="26846"/>
                    <a:pt x="1865903" y="59962"/>
                  </a:cubicBezTo>
                  <a:lnTo>
                    <a:pt x="1865903" y="3649032"/>
                  </a:lnTo>
                  <a:cubicBezTo>
                    <a:pt x="1865903" y="3664935"/>
                    <a:pt x="1859585" y="3680186"/>
                    <a:pt x="1848340" y="3691431"/>
                  </a:cubicBezTo>
                  <a:cubicBezTo>
                    <a:pt x="1837095" y="3702676"/>
                    <a:pt x="1821844" y="3708994"/>
                    <a:pt x="1805941" y="3708994"/>
                  </a:cubicBezTo>
                  <a:lnTo>
                    <a:pt x="59962" y="3708994"/>
                  </a:lnTo>
                  <a:cubicBezTo>
                    <a:pt x="26846" y="3708994"/>
                    <a:pt x="0" y="3682148"/>
                    <a:pt x="0" y="3649032"/>
                  </a:cubicBezTo>
                  <a:lnTo>
                    <a:pt x="0" y="59962"/>
                  </a:lnTo>
                  <a:cubicBezTo>
                    <a:pt x="0" y="26846"/>
                    <a:pt x="26846" y="0"/>
                    <a:pt x="59962" y="0"/>
                  </a:cubicBezTo>
                  <a:close/>
                </a:path>
              </a:pathLst>
            </a:custGeom>
            <a:solidFill>
              <a:srgbClr val="E43341">
                <a:alpha val="5098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9525"/>
              <a:ext cx="1865903" cy="3718519"/>
            </a:xfrm>
            <a:prstGeom prst="rect">
              <a:avLst/>
            </a:prstGeom>
          </p:spPr>
          <p:txBody>
            <a:bodyPr lIns="45118" tIns="45118" rIns="45118" bIns="45118" rtlCol="0" anchor="ctr"/>
            <a:lstStyle/>
            <a:p>
              <a:pPr algn="ctr">
                <a:lnSpc>
                  <a:spcPts val="1492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18" name="Table 18"/>
          <p:cNvGraphicFramePr>
            <a:graphicFrameLocks noGrp="1"/>
          </p:cNvGraphicFramePr>
          <p:nvPr/>
        </p:nvGraphicFramePr>
        <p:xfrm>
          <a:off x="2908025" y="3175507"/>
          <a:ext cx="11112155" cy="5687041"/>
        </p:xfrm>
        <a:graphic>
          <a:graphicData uri="http://schemas.openxmlformats.org/drawingml/2006/table">
            <a:tbl>
              <a:tblPr/>
              <a:tblGrid>
                <a:gridCol w="2718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94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849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2583">
                <a:tc>
                  <a:txBody>
                    <a:bodyPr/>
                    <a:lstStyle/>
                    <a:p>
                      <a:pPr algn="ctr">
                        <a:lnSpc>
                          <a:spcPts val="1162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24"/>
                        </a:lnSpc>
                        <a:defRPr/>
                      </a:pPr>
                      <a:r>
                        <a:rPr lang="en-US" sz="1660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PR. Simples</a:t>
                      </a:r>
                      <a:endParaRPr lang="en-US" sz="1100" dirty="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1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24"/>
                        </a:lnSpc>
                        <a:defRPr/>
                      </a:pPr>
                      <a:r>
                        <a:rPr lang="en-US" sz="166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PR. Renforcées</a:t>
                      </a:r>
                      <a:endParaRPr lang="en-US" sz="110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21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324"/>
                        </a:lnSpc>
                        <a:defRPr/>
                      </a:pPr>
                      <a:r>
                        <a:rPr lang="en-US" sz="1660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PR. Maximales</a:t>
                      </a:r>
                      <a:endParaRPr lang="en-US" sz="110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33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76134">
                <a:tc>
                  <a:txBody>
                    <a:bodyPr/>
                    <a:lstStyle/>
                    <a:p>
                      <a:pPr algn="ctr">
                        <a:lnSpc>
                          <a:spcPts val="2092"/>
                        </a:lnSpc>
                        <a:defRPr/>
                      </a:pPr>
                      <a:r>
                        <a:rPr lang="en-US" sz="1494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Ventilation de la chambre</a:t>
                      </a:r>
                      <a:endParaRPr lang="en-US" sz="110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62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92"/>
                        </a:lnSpc>
                        <a:defRPr/>
                      </a:pPr>
                      <a:r>
                        <a:rPr lang="en-US" sz="1494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Renouvellement min. de 6 V/h </a:t>
                      </a:r>
                      <a:endParaRPr lang="en-US" sz="1100"/>
                    </a:p>
                    <a:p>
                      <a:pPr algn="l">
                        <a:lnSpc>
                          <a:spcPts val="2092"/>
                        </a:lnSpc>
                      </a:pPr>
                      <a:r>
                        <a:rPr lang="en-US" sz="1494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Sans recyclage ou aérée régulièrement par ouverture des fenêtres, porte fermée</a:t>
                      </a:r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092"/>
                        </a:lnSpc>
                        <a:defRPr/>
                      </a:pPr>
                      <a:r>
                        <a:rPr lang="en-US" sz="1494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Renouvellement min. de 6 V/h </a:t>
                      </a:r>
                      <a:endParaRPr lang="en-US" sz="1100"/>
                    </a:p>
                    <a:p>
                      <a:pPr algn="l">
                        <a:lnSpc>
                          <a:spcPts val="2092"/>
                        </a:lnSpc>
                      </a:pPr>
                      <a:r>
                        <a:rPr lang="en-US" sz="1494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Sans recyclage </a:t>
                      </a:r>
                    </a:p>
                    <a:p>
                      <a:pPr algn="l">
                        <a:lnSpc>
                          <a:spcPts val="2092"/>
                        </a:lnSpc>
                      </a:pPr>
                      <a:r>
                        <a:rPr lang="en-US" sz="1494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amélioration de la ventilation par des mesures palliatives (renouvellement d’air plus performant, ventilation additionnelle, système mobile)</a:t>
                      </a:r>
                    </a:p>
                    <a:p>
                      <a:pPr algn="l">
                        <a:lnSpc>
                          <a:spcPts val="2092"/>
                        </a:lnSpc>
                      </a:pPr>
                      <a:r>
                        <a:rPr lang="en-US" sz="1494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Taux maximal de CO₂ de 800 ppm en occupation</a:t>
                      </a:r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779">
                <a:tc>
                  <a:txBody>
                    <a:bodyPr/>
                    <a:lstStyle/>
                    <a:p>
                      <a:pPr algn="ctr">
                        <a:lnSpc>
                          <a:spcPts val="2092"/>
                        </a:lnSpc>
                        <a:defRPr/>
                      </a:pPr>
                      <a:r>
                        <a:rPr lang="en-US" sz="1494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Visites</a:t>
                      </a:r>
                      <a:endParaRPr lang="en-US" sz="110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2"/>
                        </a:lnSpc>
                        <a:defRPr/>
                      </a:pPr>
                      <a:r>
                        <a:rPr lang="en-US" sz="1494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Autorisées</a:t>
                      </a:r>
                      <a:endParaRPr lang="en-US" sz="110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092"/>
                        </a:lnSpc>
                        <a:defRPr/>
                      </a:pPr>
                      <a:r>
                        <a:rPr lang="en-US" sz="1494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Limitées et strictement encadrées</a:t>
                      </a:r>
                      <a:endParaRPr lang="en-US" sz="110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092"/>
                        </a:lnSpc>
                        <a:defRPr/>
                      </a:pPr>
                      <a:r>
                        <a:rPr lang="en-US" sz="1494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Limitées et strictement encadrées</a:t>
                      </a:r>
                      <a:endParaRPr lang="en-US" sz="110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6581">
                <a:tc>
                  <a:txBody>
                    <a:bodyPr/>
                    <a:lstStyle/>
                    <a:p>
                      <a:pPr algn="ctr">
                        <a:lnSpc>
                          <a:spcPts val="2092"/>
                        </a:lnSpc>
                        <a:defRPr/>
                      </a:pPr>
                      <a:r>
                        <a:rPr lang="en-US" sz="1494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Masque professionnel/visiteur</a:t>
                      </a:r>
                      <a:endParaRPr lang="en-US" sz="110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2"/>
                        </a:lnSpc>
                        <a:defRPr/>
                      </a:pPr>
                      <a:r>
                        <a:rPr lang="en-US" sz="1494" b="1" spc="13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Masque à usage médical </a:t>
                      </a:r>
                      <a:endParaRPr lang="en-US" sz="1100"/>
                    </a:p>
                    <a:p>
                      <a:pPr algn="ctr">
                        <a:lnSpc>
                          <a:spcPts val="2092"/>
                        </a:lnSpc>
                      </a:pPr>
                      <a:r>
                        <a:rPr lang="en-US" sz="1494" spc="13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avant l’entrée, et retiré après </a:t>
                      </a:r>
                    </a:p>
                    <a:p>
                      <a:pPr algn="ctr">
                        <a:lnSpc>
                          <a:spcPts val="2092"/>
                        </a:lnSpc>
                      </a:pPr>
                      <a:r>
                        <a:rPr lang="en-US" sz="1494" spc="13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la sortie de la chambre</a:t>
                      </a:r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092"/>
                        </a:lnSpc>
                        <a:defRPr/>
                      </a:pPr>
                      <a:r>
                        <a:rPr lang="en-US" sz="1494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APR FFP2</a:t>
                      </a:r>
                      <a:r>
                        <a:rPr lang="en-US" sz="1494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avant l’entrée </a:t>
                      </a:r>
                      <a:endParaRPr lang="en-US" sz="1100"/>
                    </a:p>
                    <a:p>
                      <a:pPr algn="ctr">
                        <a:lnSpc>
                          <a:spcPts val="2092"/>
                        </a:lnSpc>
                      </a:pPr>
                      <a:r>
                        <a:rPr lang="en-US" sz="1494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 retiré après la sortie de la chambre</a:t>
                      </a:r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092"/>
                        </a:lnSpc>
                        <a:defRPr/>
                      </a:pPr>
                      <a:r>
                        <a:rPr lang="en-US" sz="1494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APR FFP2</a:t>
                      </a:r>
                      <a:r>
                        <a:rPr lang="en-US" sz="1494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avant l’entrée </a:t>
                      </a:r>
                      <a:endParaRPr lang="en-US" sz="1100"/>
                    </a:p>
                    <a:p>
                      <a:pPr algn="ctr">
                        <a:lnSpc>
                          <a:spcPts val="2092"/>
                        </a:lnSpc>
                      </a:pPr>
                      <a:r>
                        <a:rPr lang="en-US" sz="1494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et retiré après la sortie de la chambre</a:t>
                      </a:r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5779">
                <a:tc>
                  <a:txBody>
                    <a:bodyPr/>
                    <a:lstStyle/>
                    <a:p>
                      <a:pPr algn="ctr">
                        <a:lnSpc>
                          <a:spcPts val="2092"/>
                        </a:lnSpc>
                        <a:defRPr/>
                      </a:pPr>
                      <a:r>
                        <a:rPr lang="en-US" sz="1494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Sorties chambre</a:t>
                      </a:r>
                      <a:endParaRPr lang="en-US" sz="110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2"/>
                        </a:lnSpc>
                        <a:defRPr/>
                      </a:pPr>
                      <a:r>
                        <a:rPr lang="en-US" sz="1494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Encadrées</a:t>
                      </a:r>
                      <a:endParaRPr lang="en-US" sz="110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092"/>
                        </a:lnSpc>
                        <a:defRPr/>
                      </a:pPr>
                      <a:r>
                        <a:rPr lang="en-US" sz="1494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Limitées</a:t>
                      </a:r>
                      <a:r>
                        <a:rPr lang="en-US" sz="1494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au strict nécessaire </a:t>
                      </a:r>
                      <a:endParaRPr lang="en-US" sz="110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092"/>
                        </a:lnSpc>
                        <a:defRPr/>
                      </a:pPr>
                      <a:r>
                        <a:rPr lang="en-US" sz="1494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Limitées</a:t>
                      </a:r>
                      <a:r>
                        <a:rPr lang="en-US" sz="1494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au strict nécessaire </a:t>
                      </a:r>
                      <a:endParaRPr lang="en-US" sz="110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6055">
                <a:tc>
                  <a:txBody>
                    <a:bodyPr/>
                    <a:lstStyle/>
                    <a:p>
                      <a:pPr algn="ctr">
                        <a:lnSpc>
                          <a:spcPts val="2092"/>
                        </a:lnSpc>
                        <a:defRPr/>
                      </a:pPr>
                      <a:r>
                        <a:rPr lang="en-US" sz="1494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Masque patient hors chambre</a:t>
                      </a:r>
                      <a:endParaRPr lang="en-US" sz="110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2"/>
                        </a:lnSpc>
                        <a:defRPr/>
                      </a:pPr>
                      <a:r>
                        <a:rPr lang="en-US" sz="1494" b="1" spc="13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Masque à usage médical </a:t>
                      </a:r>
                      <a:endParaRPr lang="en-US" sz="110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2"/>
                        </a:lnSpc>
                        <a:defRPr/>
                      </a:pPr>
                      <a:r>
                        <a:rPr lang="en-US" sz="1494" b="1" spc="13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APR FFP2</a:t>
                      </a:r>
                      <a:endParaRPr lang="en-US" sz="1100" dirty="0"/>
                    </a:p>
                    <a:p>
                      <a:pPr algn="ctr">
                        <a:lnSpc>
                          <a:spcPts val="2092"/>
                        </a:lnSpc>
                      </a:pPr>
                      <a:r>
                        <a:rPr lang="en-US" sz="1494" spc="13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ou</a:t>
                      </a:r>
                      <a:r>
                        <a:rPr lang="en-US" sz="1494" spc="13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à </a:t>
                      </a:r>
                      <a:r>
                        <a:rPr lang="en-US" sz="1494" spc="13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défaut</a:t>
                      </a:r>
                      <a:r>
                        <a:rPr lang="en-US" sz="1494" spc="13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un </a:t>
                      </a:r>
                      <a:r>
                        <a:rPr lang="en-US" sz="1494" b="1" spc="13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masque à usage </a:t>
                      </a:r>
                      <a:r>
                        <a:rPr lang="en-US" sz="1494" b="1" spc="13" dirty="0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médical</a:t>
                      </a:r>
                      <a:r>
                        <a:rPr lang="en-US" sz="1494" b="1" spc="13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 </a:t>
                      </a:r>
                    </a:p>
                    <a:p>
                      <a:pPr algn="ctr">
                        <a:lnSpc>
                          <a:spcPts val="1162"/>
                        </a:lnSpc>
                      </a:pPr>
                      <a:endParaRPr lang="en-US" sz="1494" b="1" spc="13" dirty="0">
                        <a:solidFill>
                          <a:srgbClr val="000000"/>
                        </a:solidFill>
                        <a:latin typeface="Open Sans Bold"/>
                        <a:ea typeface="Open Sans Bold"/>
                        <a:cs typeface="Open Sans Bold"/>
                        <a:sym typeface="Open Sans Bold"/>
                      </a:endParaRPr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92"/>
                        </a:lnSpc>
                        <a:defRPr/>
                      </a:pPr>
                      <a:r>
                        <a:rPr lang="en-US" sz="1494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APR FFP2 </a:t>
                      </a:r>
                      <a:r>
                        <a:rPr lang="en-US" sz="1494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porté</a:t>
                      </a:r>
                      <a:r>
                        <a:rPr lang="en-US" sz="1494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par le patient </a:t>
                      </a:r>
                      <a:endParaRPr lang="en-US" sz="1100" dirty="0"/>
                    </a:p>
                  </a:txBody>
                  <a:tcPr marL="0" marR="0" marT="0" marB="0" anchor="ctr">
                    <a:lnL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313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Freeform 19"/>
          <p:cNvSpPr/>
          <p:nvPr/>
        </p:nvSpPr>
        <p:spPr>
          <a:xfrm>
            <a:off x="797647" y="6416829"/>
            <a:ext cx="1557803" cy="1597746"/>
          </a:xfrm>
          <a:custGeom>
            <a:avLst/>
            <a:gdLst/>
            <a:ahLst/>
            <a:cxnLst/>
            <a:rect l="l" t="t" r="r" b="b"/>
            <a:pathLst>
              <a:path w="1557803" h="1597746">
                <a:moveTo>
                  <a:pt x="0" y="0"/>
                </a:moveTo>
                <a:lnTo>
                  <a:pt x="1557803" y="0"/>
                </a:lnTo>
                <a:lnTo>
                  <a:pt x="1557803" y="1597746"/>
                </a:lnTo>
                <a:lnTo>
                  <a:pt x="0" y="1597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797647" y="2014834"/>
            <a:ext cx="17642840" cy="736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1"/>
              </a:lnSpc>
            </a:pPr>
            <a:r>
              <a:rPr lang="en-US" sz="212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Chambre individuelle, porte fermée avec ouverture possible de fenêtre (sauf PR max.) </a:t>
            </a:r>
          </a:p>
          <a:p>
            <a:pPr algn="ctr">
              <a:lnSpc>
                <a:spcPts val="2981"/>
              </a:lnSpc>
            </a:pPr>
            <a:r>
              <a:rPr lang="en-US" sz="212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Le patient/résident porte un masque à chirurgical dès qu’une personne entre dans la chambre si possible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5744" y="463663"/>
            <a:ext cx="1810784" cy="578178"/>
          </a:xfrm>
          <a:custGeom>
            <a:avLst/>
            <a:gdLst/>
            <a:ahLst/>
            <a:cxnLst/>
            <a:rect l="l" t="t" r="r" b="b"/>
            <a:pathLst>
              <a:path w="1810784" h="578178">
                <a:moveTo>
                  <a:pt x="0" y="0"/>
                </a:moveTo>
                <a:lnTo>
                  <a:pt x="1810784" y="0"/>
                </a:lnTo>
                <a:lnTo>
                  <a:pt x="1810784" y="578178"/>
                </a:lnTo>
                <a:lnTo>
                  <a:pt x="0" y="5781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08785" y="-323738"/>
            <a:ext cx="1352438" cy="1352438"/>
          </a:xfrm>
          <a:custGeom>
            <a:avLst/>
            <a:gdLst/>
            <a:ahLst/>
            <a:cxnLst/>
            <a:rect l="l" t="t" r="r" b="b"/>
            <a:pathLst>
              <a:path w="1352438" h="1352438">
                <a:moveTo>
                  <a:pt x="0" y="0"/>
                </a:moveTo>
                <a:lnTo>
                  <a:pt x="1352438" y="0"/>
                </a:lnTo>
                <a:lnTo>
                  <a:pt x="1352438" y="1352438"/>
                </a:lnTo>
                <a:lnTo>
                  <a:pt x="0" y="135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5377830" y="2936332"/>
            <a:ext cx="4829892" cy="5894830"/>
            <a:chOff x="0" y="0"/>
            <a:chExt cx="1272070" cy="15525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72070" cy="1552548"/>
            </a:xfrm>
            <a:custGeom>
              <a:avLst/>
              <a:gdLst/>
              <a:ahLst/>
              <a:cxnLst/>
              <a:rect l="l" t="t" r="r" b="b"/>
              <a:pathLst>
                <a:path w="1272070" h="1552548">
                  <a:moveTo>
                    <a:pt x="94572" y="0"/>
                  </a:moveTo>
                  <a:lnTo>
                    <a:pt x="1177498" y="0"/>
                  </a:lnTo>
                  <a:cubicBezTo>
                    <a:pt x="1229729" y="0"/>
                    <a:pt x="1272070" y="42341"/>
                    <a:pt x="1272070" y="94572"/>
                  </a:cubicBezTo>
                  <a:lnTo>
                    <a:pt x="1272070" y="1457976"/>
                  </a:lnTo>
                  <a:cubicBezTo>
                    <a:pt x="1272070" y="1483058"/>
                    <a:pt x="1262106" y="1507113"/>
                    <a:pt x="1244371" y="1524848"/>
                  </a:cubicBezTo>
                  <a:cubicBezTo>
                    <a:pt x="1226635" y="1542584"/>
                    <a:pt x="1202580" y="1552548"/>
                    <a:pt x="1177498" y="1552548"/>
                  </a:cubicBezTo>
                  <a:lnTo>
                    <a:pt x="94572" y="1552548"/>
                  </a:lnTo>
                  <a:cubicBezTo>
                    <a:pt x="69490" y="1552548"/>
                    <a:pt x="45435" y="1542584"/>
                    <a:pt x="27700" y="1524848"/>
                  </a:cubicBezTo>
                  <a:cubicBezTo>
                    <a:pt x="9964" y="1507113"/>
                    <a:pt x="0" y="1483058"/>
                    <a:pt x="0" y="1457976"/>
                  </a:cubicBezTo>
                  <a:lnTo>
                    <a:pt x="0" y="94572"/>
                  </a:lnTo>
                  <a:cubicBezTo>
                    <a:pt x="0" y="69490"/>
                    <a:pt x="9964" y="45435"/>
                    <a:pt x="27700" y="27700"/>
                  </a:cubicBezTo>
                  <a:cubicBezTo>
                    <a:pt x="45435" y="9964"/>
                    <a:pt x="69490" y="0"/>
                    <a:pt x="94572" y="0"/>
                  </a:cubicBez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1272070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6600855" y="1267018"/>
            <a:ext cx="11043891" cy="8684484"/>
          </a:xfrm>
          <a:custGeom>
            <a:avLst/>
            <a:gdLst/>
            <a:ahLst/>
            <a:cxnLst/>
            <a:rect l="l" t="t" r="r" b="b"/>
            <a:pathLst>
              <a:path w="11043891" h="8684484">
                <a:moveTo>
                  <a:pt x="0" y="0"/>
                </a:moveTo>
                <a:lnTo>
                  <a:pt x="11043891" y="0"/>
                </a:lnTo>
                <a:lnTo>
                  <a:pt x="11043891" y="8684484"/>
                </a:lnTo>
                <a:lnTo>
                  <a:pt x="0" y="868448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660" t="-1387" b="-1019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3308" y="5917794"/>
            <a:ext cx="1613175" cy="1014405"/>
            <a:chOff x="0" y="0"/>
            <a:chExt cx="643354" cy="40455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3354" cy="404557"/>
            </a:xfrm>
            <a:custGeom>
              <a:avLst/>
              <a:gdLst/>
              <a:ahLst/>
              <a:cxnLst/>
              <a:rect l="l" t="t" r="r" b="b"/>
              <a:pathLst>
                <a:path w="643354" h="404557">
                  <a:moveTo>
                    <a:pt x="191967" y="0"/>
                  </a:moveTo>
                  <a:lnTo>
                    <a:pt x="451387" y="0"/>
                  </a:lnTo>
                  <a:cubicBezTo>
                    <a:pt x="557407" y="0"/>
                    <a:pt x="643354" y="85947"/>
                    <a:pt x="643354" y="191967"/>
                  </a:cubicBezTo>
                  <a:lnTo>
                    <a:pt x="643354" y="212590"/>
                  </a:lnTo>
                  <a:cubicBezTo>
                    <a:pt x="643354" y="263503"/>
                    <a:pt x="623129" y="312331"/>
                    <a:pt x="587128" y="348331"/>
                  </a:cubicBezTo>
                  <a:cubicBezTo>
                    <a:pt x="551127" y="384332"/>
                    <a:pt x="502300" y="404557"/>
                    <a:pt x="451387" y="404557"/>
                  </a:cubicBezTo>
                  <a:lnTo>
                    <a:pt x="191967" y="404557"/>
                  </a:lnTo>
                  <a:cubicBezTo>
                    <a:pt x="141054" y="404557"/>
                    <a:pt x="92227" y="384332"/>
                    <a:pt x="56226" y="348331"/>
                  </a:cubicBezTo>
                  <a:cubicBezTo>
                    <a:pt x="20225" y="312331"/>
                    <a:pt x="0" y="263503"/>
                    <a:pt x="0" y="212590"/>
                  </a:cubicBezTo>
                  <a:lnTo>
                    <a:pt x="0" y="191967"/>
                  </a:lnTo>
                  <a:cubicBezTo>
                    <a:pt x="0" y="141054"/>
                    <a:pt x="20225" y="92227"/>
                    <a:pt x="56226" y="56226"/>
                  </a:cubicBezTo>
                  <a:cubicBezTo>
                    <a:pt x="92227" y="20225"/>
                    <a:pt x="141054" y="0"/>
                    <a:pt x="191967" y="0"/>
                  </a:cubicBezTo>
                  <a:close/>
                </a:path>
              </a:pathLst>
            </a:custGeom>
            <a:solidFill>
              <a:srgbClr val="EF5699">
                <a:alpha val="69804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643354" cy="461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r>
                <a:rPr lang="en-US" sz="2200" b="1">
                  <a:solidFill>
                    <a:srgbClr val="FFFFFF">
                      <a:alpha val="69804"/>
                    </a:srgbClr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MATRICE N°1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76483" y="4148737"/>
            <a:ext cx="3047249" cy="2933004"/>
            <a:chOff x="30480" y="591820"/>
            <a:chExt cx="12736830" cy="1225931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0" y="2120900"/>
                    <a:pt x="8590280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20"/>
                    <a:pt x="1822450" y="10811510"/>
                    <a:pt x="2842260" y="11203940"/>
                  </a:cubicBezTo>
                  <a:cubicBezTo>
                    <a:pt x="5585460" y="12259310"/>
                    <a:pt x="8953501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7"/>
              <a:stretch>
                <a:fillRect l="-31584" r="-31584"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377290" y="3205259"/>
            <a:ext cx="5417980" cy="785607"/>
          </a:xfrm>
          <a:custGeom>
            <a:avLst/>
            <a:gdLst/>
            <a:ahLst/>
            <a:cxnLst/>
            <a:rect l="l" t="t" r="r" b="b"/>
            <a:pathLst>
              <a:path w="5417980" h="785607">
                <a:moveTo>
                  <a:pt x="0" y="0"/>
                </a:moveTo>
                <a:lnTo>
                  <a:pt x="5417980" y="0"/>
                </a:lnTo>
                <a:lnTo>
                  <a:pt x="5417980" y="785607"/>
                </a:lnTo>
                <a:lnTo>
                  <a:pt x="0" y="7856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37875" y="4874573"/>
            <a:ext cx="815640" cy="814621"/>
          </a:xfrm>
          <a:custGeom>
            <a:avLst/>
            <a:gdLst/>
            <a:ahLst/>
            <a:cxnLst/>
            <a:rect l="l" t="t" r="r" b="b"/>
            <a:pathLst>
              <a:path w="815640" h="814621">
                <a:moveTo>
                  <a:pt x="0" y="0"/>
                </a:moveTo>
                <a:lnTo>
                  <a:pt x="815640" y="0"/>
                </a:lnTo>
                <a:lnTo>
                  <a:pt x="815640" y="814621"/>
                </a:lnTo>
                <a:lnTo>
                  <a:pt x="0" y="8146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4823733" y="5917794"/>
            <a:ext cx="1613175" cy="1014405"/>
            <a:chOff x="0" y="0"/>
            <a:chExt cx="643354" cy="40455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43354" cy="404557"/>
            </a:xfrm>
            <a:custGeom>
              <a:avLst/>
              <a:gdLst/>
              <a:ahLst/>
              <a:cxnLst/>
              <a:rect l="l" t="t" r="r" b="b"/>
              <a:pathLst>
                <a:path w="643354" h="404557">
                  <a:moveTo>
                    <a:pt x="191967" y="0"/>
                  </a:moveTo>
                  <a:lnTo>
                    <a:pt x="451387" y="0"/>
                  </a:lnTo>
                  <a:cubicBezTo>
                    <a:pt x="557407" y="0"/>
                    <a:pt x="643354" y="85947"/>
                    <a:pt x="643354" y="191967"/>
                  </a:cubicBezTo>
                  <a:lnTo>
                    <a:pt x="643354" y="212590"/>
                  </a:lnTo>
                  <a:cubicBezTo>
                    <a:pt x="643354" y="263503"/>
                    <a:pt x="623129" y="312331"/>
                    <a:pt x="587128" y="348331"/>
                  </a:cubicBezTo>
                  <a:cubicBezTo>
                    <a:pt x="551127" y="384332"/>
                    <a:pt x="502300" y="404557"/>
                    <a:pt x="451387" y="404557"/>
                  </a:cubicBezTo>
                  <a:lnTo>
                    <a:pt x="191967" y="404557"/>
                  </a:lnTo>
                  <a:cubicBezTo>
                    <a:pt x="141054" y="404557"/>
                    <a:pt x="92227" y="384332"/>
                    <a:pt x="56226" y="348331"/>
                  </a:cubicBezTo>
                  <a:cubicBezTo>
                    <a:pt x="20225" y="312331"/>
                    <a:pt x="0" y="263503"/>
                    <a:pt x="0" y="212590"/>
                  </a:cubicBezTo>
                  <a:lnTo>
                    <a:pt x="0" y="191967"/>
                  </a:lnTo>
                  <a:cubicBezTo>
                    <a:pt x="0" y="141054"/>
                    <a:pt x="20225" y="92227"/>
                    <a:pt x="56226" y="56226"/>
                  </a:cubicBezTo>
                  <a:cubicBezTo>
                    <a:pt x="92227" y="20225"/>
                    <a:pt x="141054" y="0"/>
                    <a:pt x="191967" y="0"/>
                  </a:cubicBezTo>
                  <a:close/>
                </a:path>
              </a:pathLst>
            </a:custGeom>
            <a:solidFill>
              <a:srgbClr val="EF5699">
                <a:alpha val="69804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643354" cy="4617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80"/>
                </a:lnSpc>
              </a:pPr>
              <a:r>
                <a:rPr lang="en-US" sz="2200" b="1">
                  <a:solidFill>
                    <a:srgbClr val="FFFFFF">
                      <a:alpha val="69804"/>
                    </a:srgbClr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MATRICE N°2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5300913" y="4775482"/>
            <a:ext cx="839757" cy="839757"/>
          </a:xfrm>
          <a:custGeom>
            <a:avLst/>
            <a:gdLst/>
            <a:ahLst/>
            <a:cxnLst/>
            <a:rect l="l" t="t" r="r" b="b"/>
            <a:pathLst>
              <a:path w="839757" h="839757">
                <a:moveTo>
                  <a:pt x="0" y="0"/>
                </a:moveTo>
                <a:lnTo>
                  <a:pt x="839757" y="0"/>
                </a:lnTo>
                <a:lnTo>
                  <a:pt x="839757" y="839757"/>
                </a:lnTo>
                <a:lnTo>
                  <a:pt x="0" y="8397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678854" y="238181"/>
            <a:ext cx="13942135" cy="789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75"/>
              </a:lnSpc>
              <a:spcBef>
                <a:spcPct val="0"/>
              </a:spcBef>
            </a:pPr>
            <a:r>
              <a:rPr lang="en-US" sz="4469" b="1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LES MATRICES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83457" y="3379535"/>
            <a:ext cx="4876255" cy="403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08"/>
              </a:lnSpc>
              <a:spcBef>
                <a:spcPct val="0"/>
              </a:spcBef>
            </a:pPr>
            <a:r>
              <a:rPr lang="en-US" sz="2220" b="1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La ventilation est-elle conforme 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5744" y="463663"/>
            <a:ext cx="1810784" cy="578178"/>
          </a:xfrm>
          <a:custGeom>
            <a:avLst/>
            <a:gdLst/>
            <a:ahLst/>
            <a:cxnLst/>
            <a:rect l="l" t="t" r="r" b="b"/>
            <a:pathLst>
              <a:path w="1810784" h="578178">
                <a:moveTo>
                  <a:pt x="0" y="0"/>
                </a:moveTo>
                <a:lnTo>
                  <a:pt x="1810784" y="0"/>
                </a:lnTo>
                <a:lnTo>
                  <a:pt x="1810784" y="578178"/>
                </a:lnTo>
                <a:lnTo>
                  <a:pt x="0" y="5781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08785" y="-323738"/>
            <a:ext cx="1352438" cy="1352438"/>
          </a:xfrm>
          <a:custGeom>
            <a:avLst/>
            <a:gdLst/>
            <a:ahLst/>
            <a:cxnLst/>
            <a:rect l="l" t="t" r="r" b="b"/>
            <a:pathLst>
              <a:path w="1352438" h="1352438">
                <a:moveTo>
                  <a:pt x="0" y="0"/>
                </a:moveTo>
                <a:lnTo>
                  <a:pt x="1352438" y="0"/>
                </a:lnTo>
                <a:lnTo>
                  <a:pt x="1352438" y="1352438"/>
                </a:lnTo>
                <a:lnTo>
                  <a:pt x="0" y="135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798467" y="5608433"/>
            <a:ext cx="1100232" cy="668391"/>
          </a:xfrm>
          <a:custGeom>
            <a:avLst/>
            <a:gdLst/>
            <a:ahLst/>
            <a:cxnLst/>
            <a:rect l="l" t="t" r="r" b="b"/>
            <a:pathLst>
              <a:path w="1100232" h="668391">
                <a:moveTo>
                  <a:pt x="0" y="0"/>
                </a:moveTo>
                <a:lnTo>
                  <a:pt x="1100232" y="0"/>
                </a:lnTo>
                <a:lnTo>
                  <a:pt x="1100232" y="668391"/>
                </a:lnTo>
                <a:lnTo>
                  <a:pt x="0" y="6683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554624" y="5561801"/>
            <a:ext cx="1030226" cy="643891"/>
            <a:chOff x="0" y="0"/>
            <a:chExt cx="1373635" cy="8585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3635" cy="858522"/>
            </a:xfrm>
            <a:custGeom>
              <a:avLst/>
              <a:gdLst/>
              <a:ahLst/>
              <a:cxnLst/>
              <a:rect l="l" t="t" r="r" b="b"/>
              <a:pathLst>
                <a:path w="1373635" h="858522">
                  <a:moveTo>
                    <a:pt x="0" y="0"/>
                  </a:moveTo>
                  <a:lnTo>
                    <a:pt x="1373635" y="0"/>
                  </a:lnTo>
                  <a:lnTo>
                    <a:pt x="1373635" y="858522"/>
                  </a:lnTo>
                  <a:lnTo>
                    <a:pt x="0" y="858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2027" y="13746"/>
              <a:ext cx="1343397" cy="839623"/>
            </a:xfrm>
            <a:custGeom>
              <a:avLst/>
              <a:gdLst/>
              <a:ahLst/>
              <a:cxnLst/>
              <a:rect l="l" t="t" r="r" b="b"/>
              <a:pathLst>
                <a:path w="1343397" h="839623">
                  <a:moveTo>
                    <a:pt x="0" y="0"/>
                  </a:moveTo>
                  <a:lnTo>
                    <a:pt x="1343397" y="0"/>
                  </a:lnTo>
                  <a:lnTo>
                    <a:pt x="1343397" y="839624"/>
                  </a:lnTo>
                  <a:lnTo>
                    <a:pt x="0" y="83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315744" y="1508406"/>
            <a:ext cx="1115723" cy="2294546"/>
          </a:xfrm>
          <a:custGeom>
            <a:avLst/>
            <a:gdLst/>
            <a:ahLst/>
            <a:cxnLst/>
            <a:rect l="l" t="t" r="r" b="b"/>
            <a:pathLst>
              <a:path w="1115723" h="2294546">
                <a:moveTo>
                  <a:pt x="0" y="0"/>
                </a:moveTo>
                <a:lnTo>
                  <a:pt x="1115723" y="0"/>
                </a:lnTo>
                <a:lnTo>
                  <a:pt x="1115723" y="2294545"/>
                </a:lnTo>
                <a:lnTo>
                  <a:pt x="0" y="22945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5850546" y="1707476"/>
            <a:ext cx="5216790" cy="939681"/>
            <a:chOff x="0" y="0"/>
            <a:chExt cx="1373969" cy="24748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373969" cy="247488"/>
            </a:xfrm>
            <a:custGeom>
              <a:avLst/>
              <a:gdLst/>
              <a:ahLst/>
              <a:cxnLst/>
              <a:rect l="l" t="t" r="r" b="b"/>
              <a:pathLst>
                <a:path w="1373969" h="247488">
                  <a:moveTo>
                    <a:pt x="75686" y="0"/>
                  </a:moveTo>
                  <a:lnTo>
                    <a:pt x="1298283" y="0"/>
                  </a:lnTo>
                  <a:cubicBezTo>
                    <a:pt x="1340084" y="0"/>
                    <a:pt x="1373969" y="33886"/>
                    <a:pt x="1373969" y="75686"/>
                  </a:cubicBezTo>
                  <a:lnTo>
                    <a:pt x="1373969" y="171802"/>
                  </a:lnTo>
                  <a:cubicBezTo>
                    <a:pt x="1373969" y="213602"/>
                    <a:pt x="1340084" y="247488"/>
                    <a:pt x="1298283" y="247488"/>
                  </a:cubicBezTo>
                  <a:lnTo>
                    <a:pt x="75686" y="247488"/>
                  </a:lnTo>
                  <a:cubicBezTo>
                    <a:pt x="33886" y="247488"/>
                    <a:pt x="0" y="213602"/>
                    <a:pt x="0" y="171802"/>
                  </a:cubicBezTo>
                  <a:lnTo>
                    <a:pt x="0" y="75686"/>
                  </a:lnTo>
                  <a:cubicBezTo>
                    <a:pt x="0" y="33886"/>
                    <a:pt x="33886" y="0"/>
                    <a:pt x="75686" y="0"/>
                  </a:cubicBezTo>
                  <a:close/>
                </a:path>
              </a:pathLst>
            </a:custGeom>
            <a:solidFill>
              <a:srgbClr val="108CB5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373969" cy="29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2678854" y="238181"/>
            <a:ext cx="14466146" cy="730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675"/>
              </a:lnSpc>
              <a:spcBef>
                <a:spcPct val="0"/>
              </a:spcBef>
            </a:pPr>
            <a:r>
              <a:rPr lang="en-US" sz="4469" b="1" dirty="0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QUELS TYPES DE PRÉCAUTIONS APPLIQUER ?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778998" y="2888707"/>
            <a:ext cx="3195832" cy="34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simples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778998" y="1659851"/>
            <a:ext cx="2982153" cy="34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maximales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778998" y="2285338"/>
            <a:ext cx="4508427" cy="34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renforcées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108966" y="1899855"/>
            <a:ext cx="4401406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b="1" dirty="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PATHOGÈNE DE TYPE 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312410" y="2225209"/>
            <a:ext cx="6301879" cy="30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i="1" dirty="0" err="1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Méningocoque</a:t>
            </a:r>
            <a:r>
              <a:rPr lang="en-US" sz="1800" i="1" dirty="0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Pneumocoque</a:t>
            </a:r>
            <a:r>
              <a:rPr lang="en-US" sz="1800" i="1" dirty="0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Coqueluche</a:t>
            </a:r>
            <a:r>
              <a:rPr lang="en-US" sz="1800" i="1" dirty="0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Streptocoque</a:t>
            </a:r>
            <a:r>
              <a:rPr lang="en-US" sz="1800" i="1" dirty="0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, ...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311582" y="1820171"/>
            <a:ext cx="5681017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i="1" dirty="0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Grippe, VRS, Covid-19, </a:t>
            </a:r>
            <a:r>
              <a:rPr lang="en-US" sz="1800" i="1" dirty="0" err="1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oreillons</a:t>
            </a:r>
            <a:r>
              <a:rPr lang="en-US" sz="1800" i="1" dirty="0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, rhinovirus,...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6710933" y="3081392"/>
            <a:ext cx="4829892" cy="5894830"/>
            <a:chOff x="0" y="0"/>
            <a:chExt cx="1272070" cy="155254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72070" cy="1552548"/>
            </a:xfrm>
            <a:custGeom>
              <a:avLst/>
              <a:gdLst/>
              <a:ahLst/>
              <a:cxnLst/>
              <a:rect l="l" t="t" r="r" b="b"/>
              <a:pathLst>
                <a:path w="1272070" h="1552548">
                  <a:moveTo>
                    <a:pt x="94572" y="0"/>
                  </a:moveTo>
                  <a:lnTo>
                    <a:pt x="1177498" y="0"/>
                  </a:lnTo>
                  <a:cubicBezTo>
                    <a:pt x="1229729" y="0"/>
                    <a:pt x="1272070" y="42341"/>
                    <a:pt x="1272070" y="94572"/>
                  </a:cubicBezTo>
                  <a:lnTo>
                    <a:pt x="1272070" y="1457976"/>
                  </a:lnTo>
                  <a:cubicBezTo>
                    <a:pt x="1272070" y="1483058"/>
                    <a:pt x="1262106" y="1507113"/>
                    <a:pt x="1244371" y="1524848"/>
                  </a:cubicBezTo>
                  <a:cubicBezTo>
                    <a:pt x="1226635" y="1542584"/>
                    <a:pt x="1202580" y="1552548"/>
                    <a:pt x="1177498" y="1552548"/>
                  </a:cubicBezTo>
                  <a:lnTo>
                    <a:pt x="94572" y="1552548"/>
                  </a:lnTo>
                  <a:cubicBezTo>
                    <a:pt x="69490" y="1552548"/>
                    <a:pt x="45435" y="1542584"/>
                    <a:pt x="27700" y="1524848"/>
                  </a:cubicBezTo>
                  <a:cubicBezTo>
                    <a:pt x="9964" y="1507113"/>
                    <a:pt x="0" y="1483058"/>
                    <a:pt x="0" y="1457976"/>
                  </a:cubicBezTo>
                  <a:lnTo>
                    <a:pt x="0" y="94572"/>
                  </a:lnTo>
                  <a:cubicBezTo>
                    <a:pt x="0" y="69490"/>
                    <a:pt x="9964" y="45435"/>
                    <a:pt x="27700" y="27700"/>
                  </a:cubicBezTo>
                  <a:cubicBezTo>
                    <a:pt x="45435" y="9964"/>
                    <a:pt x="69490" y="0"/>
                    <a:pt x="94572" y="0"/>
                  </a:cubicBez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47625"/>
              <a:ext cx="1272070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154836"/>
              </p:ext>
            </p:extLst>
          </p:nvPr>
        </p:nvGraphicFramePr>
        <p:xfrm>
          <a:off x="1779927" y="3669736"/>
          <a:ext cx="14237543" cy="5086742"/>
        </p:xfrm>
        <a:graphic>
          <a:graphicData uri="http://schemas.openxmlformats.org/drawingml/2006/table">
            <a:tbl>
              <a:tblPr/>
              <a:tblGrid>
                <a:gridCol w="2780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49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27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64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15471">
                <a:tc>
                  <a:txBody>
                    <a:bodyPr/>
                    <a:lstStyle/>
                    <a:p>
                      <a:pPr algn="ctr">
                        <a:lnSpc>
                          <a:spcPts val="301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46"/>
                        </a:lnSpc>
                        <a:defRPr/>
                      </a:pPr>
                      <a:r>
                        <a:rPr lang="en-US" sz="1751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Exposition </a:t>
                      </a:r>
                      <a:r>
                        <a:rPr lang="en-US" sz="1751" b="1" dirty="0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faible</a:t>
                      </a:r>
                      <a:endParaRPr lang="en-US" sz="1100" dirty="0"/>
                    </a:p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en-US" sz="1347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Patient </a:t>
                      </a:r>
                      <a:r>
                        <a:rPr lang="en-US" sz="1347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porte</a:t>
                      </a:r>
                      <a:r>
                        <a:rPr lang="en-US" sz="1347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un masque </a:t>
                      </a:r>
                      <a:r>
                        <a:rPr lang="en-US" sz="1347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ou</a:t>
                      </a:r>
                      <a:r>
                        <a:rPr lang="en-US" sz="1347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contact &lt; 15 </a:t>
                      </a:r>
                      <a:r>
                        <a:rPr lang="en-US" sz="1347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mn</a:t>
                      </a:r>
                      <a:endParaRPr lang="en-US" sz="1347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11"/>
                        </a:lnSpc>
                        <a:defRPr/>
                      </a:pPr>
                      <a:r>
                        <a:rPr lang="en-US" sz="1751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Exposition </a:t>
                      </a:r>
                      <a:r>
                        <a:rPr lang="en-US" sz="1751" b="1" dirty="0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modérée</a:t>
                      </a:r>
                      <a:endParaRPr lang="en-US" sz="1100" dirty="0"/>
                    </a:p>
                    <a:p>
                      <a:pPr algn="ctr">
                        <a:lnSpc>
                          <a:spcPts val="2074"/>
                        </a:lnSpc>
                      </a:pPr>
                      <a:r>
                        <a:rPr lang="en-US" sz="1481" spc="-91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Contact &gt; 15 </a:t>
                      </a:r>
                      <a:r>
                        <a:rPr lang="en-US" sz="1481" spc="-91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mn</a:t>
                      </a:r>
                      <a:r>
                        <a:rPr lang="en-US" sz="1481" spc="-91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(patient non </a:t>
                      </a:r>
                      <a:r>
                        <a:rPr lang="en-US" sz="1481" spc="-91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masqué</a:t>
                      </a:r>
                      <a:r>
                        <a:rPr lang="en-US" sz="1481" spc="-91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) </a:t>
                      </a:r>
                      <a:r>
                        <a:rPr lang="en-US" sz="1481" spc="-91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ou</a:t>
                      </a:r>
                      <a:r>
                        <a:rPr lang="en-US" sz="1481" spc="-91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PGA à </a:t>
                      </a:r>
                      <a:r>
                        <a:rPr lang="en-US" sz="1481" spc="-91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risque</a:t>
                      </a:r>
                      <a:r>
                        <a:rPr lang="en-US" sz="1481" spc="-91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r>
                        <a:rPr lang="en-US" sz="1481" spc="-91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modéré</a:t>
                      </a:r>
                      <a:r>
                        <a:rPr lang="en-US" sz="1481" spc="-91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* </a:t>
                      </a:r>
                      <a:r>
                        <a:rPr lang="en-US" sz="1481" spc="-91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ou</a:t>
                      </a:r>
                      <a:r>
                        <a:rPr lang="en-US" sz="1481" spc="-91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champ </a:t>
                      </a:r>
                      <a:r>
                        <a:rPr lang="en-US" sz="1481" spc="-91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lointain</a:t>
                      </a:r>
                      <a:r>
                        <a:rPr lang="en-US" sz="1481" spc="-91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&lt; 30 </a:t>
                      </a:r>
                      <a:r>
                        <a:rPr lang="en-US" sz="1481" spc="-91" dirty="0" err="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mn</a:t>
                      </a:r>
                      <a:endParaRPr lang="en-US" sz="1481" spc="-91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11"/>
                        </a:lnSpc>
                        <a:defRPr/>
                      </a:pPr>
                      <a:r>
                        <a:rPr lang="en-US" sz="1751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Exposition forte</a:t>
                      </a:r>
                      <a:endParaRPr lang="en-US" sz="1100"/>
                    </a:p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en-US" sz="1347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PGA à risque élevé** ou champ  lointain &gt; 30mn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63350"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885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Ventilation</a:t>
                      </a:r>
                      <a:endParaRPr lang="en-US" sz="1100"/>
                    </a:p>
                    <a:p>
                      <a:pPr algn="ctr">
                        <a:lnSpc>
                          <a:spcPts val="2640"/>
                        </a:lnSpc>
                      </a:pPr>
                      <a:r>
                        <a:rPr lang="en-US" sz="1885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Conforme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6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13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13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8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07921"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885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Ventilation non conforme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6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13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81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8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1544771" y="6929460"/>
            <a:ext cx="747883" cy="637570"/>
          </a:xfrm>
          <a:custGeom>
            <a:avLst/>
            <a:gdLst/>
            <a:ahLst/>
            <a:cxnLst/>
            <a:rect l="l" t="t" r="r" b="b"/>
            <a:pathLst>
              <a:path w="747883" h="637570">
                <a:moveTo>
                  <a:pt x="0" y="0"/>
                </a:moveTo>
                <a:lnTo>
                  <a:pt x="747883" y="0"/>
                </a:lnTo>
                <a:lnTo>
                  <a:pt x="747883" y="637570"/>
                </a:lnTo>
                <a:lnTo>
                  <a:pt x="0" y="6375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358709" y="5942628"/>
            <a:ext cx="1100232" cy="668391"/>
          </a:xfrm>
          <a:custGeom>
            <a:avLst/>
            <a:gdLst/>
            <a:ahLst/>
            <a:cxnLst/>
            <a:rect l="l" t="t" r="r" b="b"/>
            <a:pathLst>
              <a:path w="1100232" h="668391">
                <a:moveTo>
                  <a:pt x="0" y="0"/>
                </a:moveTo>
                <a:lnTo>
                  <a:pt x="1100232" y="0"/>
                </a:lnTo>
                <a:lnTo>
                  <a:pt x="1100232" y="668391"/>
                </a:lnTo>
                <a:lnTo>
                  <a:pt x="0" y="6683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3354657" y="5856883"/>
            <a:ext cx="1030226" cy="643891"/>
            <a:chOff x="0" y="0"/>
            <a:chExt cx="1373635" cy="85852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73635" cy="858522"/>
            </a:xfrm>
            <a:custGeom>
              <a:avLst/>
              <a:gdLst/>
              <a:ahLst/>
              <a:cxnLst/>
              <a:rect l="l" t="t" r="r" b="b"/>
              <a:pathLst>
                <a:path w="1373635" h="858522">
                  <a:moveTo>
                    <a:pt x="0" y="0"/>
                  </a:moveTo>
                  <a:lnTo>
                    <a:pt x="1373635" y="0"/>
                  </a:lnTo>
                  <a:lnTo>
                    <a:pt x="1373635" y="858522"/>
                  </a:lnTo>
                  <a:lnTo>
                    <a:pt x="0" y="858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2027" y="13746"/>
              <a:ext cx="1343397" cy="839623"/>
            </a:xfrm>
            <a:custGeom>
              <a:avLst/>
              <a:gdLst/>
              <a:ahLst/>
              <a:cxnLst/>
              <a:rect l="l" t="t" r="r" b="b"/>
              <a:pathLst>
                <a:path w="1343397" h="839623">
                  <a:moveTo>
                    <a:pt x="0" y="0"/>
                  </a:moveTo>
                  <a:lnTo>
                    <a:pt x="1343397" y="0"/>
                  </a:lnTo>
                  <a:lnTo>
                    <a:pt x="1343397" y="839624"/>
                  </a:lnTo>
                  <a:lnTo>
                    <a:pt x="0" y="83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TextBox 19"/>
          <p:cNvSpPr txBox="1"/>
          <p:nvPr/>
        </p:nvSpPr>
        <p:spPr>
          <a:xfrm>
            <a:off x="8877822" y="9331871"/>
            <a:ext cx="1632550" cy="247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4"/>
              </a:lnSpc>
              <a:spcBef>
                <a:spcPct val="0"/>
              </a:spcBef>
            </a:pPr>
            <a:r>
              <a:rPr lang="en-US" sz="148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*VNI, aspiration, ...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231010" y="9041251"/>
            <a:ext cx="1842160" cy="247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074"/>
              </a:lnSpc>
              <a:spcBef>
                <a:spcPct val="0"/>
              </a:spcBef>
            </a:pPr>
            <a:r>
              <a:rPr lang="en-US" sz="148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**</a:t>
            </a:r>
            <a:r>
              <a:rPr lang="en-US" sz="1481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aérosolthérapie</a:t>
            </a:r>
            <a:r>
              <a:rPr lang="en-US" sz="1481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, ...</a:t>
            </a:r>
          </a:p>
        </p:txBody>
      </p:sp>
      <p:sp>
        <p:nvSpPr>
          <p:cNvPr id="30" name="Freeform 7"/>
          <p:cNvSpPr/>
          <p:nvPr/>
        </p:nvSpPr>
        <p:spPr>
          <a:xfrm>
            <a:off x="5558850" y="7567030"/>
            <a:ext cx="1100232" cy="668391"/>
          </a:xfrm>
          <a:custGeom>
            <a:avLst/>
            <a:gdLst/>
            <a:ahLst/>
            <a:cxnLst/>
            <a:rect l="l" t="t" r="r" b="b"/>
            <a:pathLst>
              <a:path w="1100232" h="668391">
                <a:moveTo>
                  <a:pt x="0" y="0"/>
                </a:moveTo>
                <a:lnTo>
                  <a:pt x="1100232" y="0"/>
                </a:lnTo>
                <a:lnTo>
                  <a:pt x="1100232" y="668391"/>
                </a:lnTo>
                <a:lnTo>
                  <a:pt x="0" y="6683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31" name="Group 11"/>
          <p:cNvGrpSpPr/>
          <p:nvPr/>
        </p:nvGrpSpPr>
        <p:grpSpPr>
          <a:xfrm>
            <a:off x="11147351" y="7567030"/>
            <a:ext cx="1030226" cy="643891"/>
            <a:chOff x="0" y="0"/>
            <a:chExt cx="1373635" cy="858522"/>
          </a:xfrm>
        </p:grpSpPr>
        <p:sp>
          <p:nvSpPr>
            <p:cNvPr id="32" name="Freeform 12"/>
            <p:cNvSpPr/>
            <p:nvPr/>
          </p:nvSpPr>
          <p:spPr>
            <a:xfrm>
              <a:off x="0" y="0"/>
              <a:ext cx="1373635" cy="858522"/>
            </a:xfrm>
            <a:custGeom>
              <a:avLst/>
              <a:gdLst/>
              <a:ahLst/>
              <a:cxnLst/>
              <a:rect l="l" t="t" r="r" b="b"/>
              <a:pathLst>
                <a:path w="1373635" h="858522">
                  <a:moveTo>
                    <a:pt x="0" y="0"/>
                  </a:moveTo>
                  <a:lnTo>
                    <a:pt x="1373635" y="0"/>
                  </a:lnTo>
                  <a:lnTo>
                    <a:pt x="1373635" y="858522"/>
                  </a:lnTo>
                  <a:lnTo>
                    <a:pt x="0" y="858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3" name="Freeform 13"/>
            <p:cNvSpPr/>
            <p:nvPr/>
          </p:nvSpPr>
          <p:spPr>
            <a:xfrm>
              <a:off x="12027" y="13746"/>
              <a:ext cx="1343397" cy="839623"/>
            </a:xfrm>
            <a:custGeom>
              <a:avLst/>
              <a:gdLst/>
              <a:ahLst/>
              <a:cxnLst/>
              <a:rect l="l" t="t" r="r" b="b"/>
              <a:pathLst>
                <a:path w="1343397" h="839623">
                  <a:moveTo>
                    <a:pt x="0" y="0"/>
                  </a:moveTo>
                  <a:lnTo>
                    <a:pt x="1343397" y="0"/>
                  </a:lnTo>
                  <a:lnTo>
                    <a:pt x="1343397" y="839624"/>
                  </a:lnTo>
                  <a:lnTo>
                    <a:pt x="0" y="83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5744" y="463663"/>
            <a:ext cx="1810784" cy="578178"/>
          </a:xfrm>
          <a:custGeom>
            <a:avLst/>
            <a:gdLst/>
            <a:ahLst/>
            <a:cxnLst/>
            <a:rect l="l" t="t" r="r" b="b"/>
            <a:pathLst>
              <a:path w="1810784" h="578178">
                <a:moveTo>
                  <a:pt x="0" y="0"/>
                </a:moveTo>
                <a:lnTo>
                  <a:pt x="1810784" y="0"/>
                </a:lnTo>
                <a:lnTo>
                  <a:pt x="1810784" y="578178"/>
                </a:lnTo>
                <a:lnTo>
                  <a:pt x="0" y="5781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08785" y="-323738"/>
            <a:ext cx="1352438" cy="1352438"/>
          </a:xfrm>
          <a:custGeom>
            <a:avLst/>
            <a:gdLst/>
            <a:ahLst/>
            <a:cxnLst/>
            <a:rect l="l" t="t" r="r" b="b"/>
            <a:pathLst>
              <a:path w="1352438" h="1352438">
                <a:moveTo>
                  <a:pt x="0" y="0"/>
                </a:moveTo>
                <a:lnTo>
                  <a:pt x="1352438" y="0"/>
                </a:lnTo>
                <a:lnTo>
                  <a:pt x="1352438" y="1352438"/>
                </a:lnTo>
                <a:lnTo>
                  <a:pt x="0" y="135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61092"/>
              </p:ext>
            </p:extLst>
          </p:nvPr>
        </p:nvGraphicFramePr>
        <p:xfrm>
          <a:off x="1873539" y="3819849"/>
          <a:ext cx="14770827" cy="4798157"/>
        </p:xfrm>
        <a:graphic>
          <a:graphicData uri="http://schemas.openxmlformats.org/drawingml/2006/table">
            <a:tbl>
              <a:tblPr/>
              <a:tblGrid>
                <a:gridCol w="2922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7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74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12474">
                <a:tc>
                  <a:txBody>
                    <a:bodyPr/>
                    <a:lstStyle/>
                    <a:p>
                      <a:pPr algn="ctr">
                        <a:lnSpc>
                          <a:spcPts val="301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46"/>
                        </a:lnSpc>
                        <a:defRPr/>
                      </a:pPr>
                      <a:r>
                        <a:rPr lang="en-US" sz="1751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Exposition faible</a:t>
                      </a:r>
                      <a:endParaRPr lang="en-US" sz="1100"/>
                    </a:p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en-US" sz="1347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Patient porte un masque ou contact &lt; 15 mn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11"/>
                        </a:lnSpc>
                        <a:defRPr/>
                      </a:pPr>
                      <a:r>
                        <a:rPr lang="en-US" sz="1751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Exposition modérée</a:t>
                      </a:r>
                      <a:endParaRPr lang="en-US" sz="1100"/>
                    </a:p>
                    <a:p>
                      <a:pPr algn="ctr">
                        <a:lnSpc>
                          <a:spcPts val="2074"/>
                        </a:lnSpc>
                      </a:pPr>
                      <a:r>
                        <a:rPr lang="en-US" sz="1481" spc="-9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Contact &gt; 15 mn (patient non masqué) ou PGA à risque modéré* ou champ lointain &lt; 30 mn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11"/>
                        </a:lnSpc>
                        <a:defRPr/>
                      </a:pPr>
                      <a:r>
                        <a:rPr lang="en-US" sz="1751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Exposition forte</a:t>
                      </a:r>
                      <a:endParaRPr lang="en-US" sz="1100"/>
                    </a:p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en-US" sz="1347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PGA à risque élevé** ou champ  lointain &gt; 30mn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8983"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885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Ventilation</a:t>
                      </a:r>
                      <a:endParaRPr lang="en-US" sz="1100"/>
                    </a:p>
                    <a:p>
                      <a:pPr algn="ctr">
                        <a:lnSpc>
                          <a:spcPts val="2640"/>
                        </a:lnSpc>
                      </a:pPr>
                      <a:r>
                        <a:rPr lang="en-US" sz="1885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Conforme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6F6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81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81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8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6700"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885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Ventilation non conforme</a:t>
                      </a: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6F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81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8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E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1585885" y="6749523"/>
            <a:ext cx="575307" cy="490449"/>
          </a:xfrm>
          <a:custGeom>
            <a:avLst/>
            <a:gdLst/>
            <a:ahLst/>
            <a:cxnLst/>
            <a:rect l="l" t="t" r="r" b="b"/>
            <a:pathLst>
              <a:path w="575307" h="490449">
                <a:moveTo>
                  <a:pt x="0" y="0"/>
                </a:moveTo>
                <a:lnTo>
                  <a:pt x="575307" y="0"/>
                </a:lnTo>
                <a:lnTo>
                  <a:pt x="575307" y="490449"/>
                </a:lnTo>
                <a:lnTo>
                  <a:pt x="0" y="4904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9787968" y="5896981"/>
            <a:ext cx="1030226" cy="643891"/>
            <a:chOff x="0" y="0"/>
            <a:chExt cx="1373635" cy="8585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3635" cy="858522"/>
            </a:xfrm>
            <a:custGeom>
              <a:avLst/>
              <a:gdLst/>
              <a:ahLst/>
              <a:cxnLst/>
              <a:rect l="l" t="t" r="r" b="b"/>
              <a:pathLst>
                <a:path w="1373635" h="858522">
                  <a:moveTo>
                    <a:pt x="0" y="0"/>
                  </a:moveTo>
                  <a:lnTo>
                    <a:pt x="1373635" y="0"/>
                  </a:lnTo>
                  <a:lnTo>
                    <a:pt x="1373635" y="858522"/>
                  </a:lnTo>
                  <a:lnTo>
                    <a:pt x="0" y="858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12027" y="13746"/>
              <a:ext cx="1343397" cy="839623"/>
            </a:xfrm>
            <a:custGeom>
              <a:avLst/>
              <a:gdLst/>
              <a:ahLst/>
              <a:cxnLst/>
              <a:rect l="l" t="t" r="r" b="b"/>
              <a:pathLst>
                <a:path w="1343397" h="839623">
                  <a:moveTo>
                    <a:pt x="0" y="0"/>
                  </a:moveTo>
                  <a:lnTo>
                    <a:pt x="1343397" y="0"/>
                  </a:lnTo>
                  <a:lnTo>
                    <a:pt x="1343397" y="839624"/>
                  </a:lnTo>
                  <a:lnTo>
                    <a:pt x="0" y="83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315744" y="1508406"/>
            <a:ext cx="1115723" cy="2294546"/>
          </a:xfrm>
          <a:custGeom>
            <a:avLst/>
            <a:gdLst/>
            <a:ahLst/>
            <a:cxnLst/>
            <a:rect l="l" t="t" r="r" b="b"/>
            <a:pathLst>
              <a:path w="1115723" h="2294546">
                <a:moveTo>
                  <a:pt x="0" y="0"/>
                </a:moveTo>
                <a:lnTo>
                  <a:pt x="1115723" y="0"/>
                </a:lnTo>
                <a:lnTo>
                  <a:pt x="1115723" y="2294545"/>
                </a:lnTo>
                <a:lnTo>
                  <a:pt x="0" y="22945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850546" y="1707476"/>
            <a:ext cx="5216790" cy="939681"/>
            <a:chOff x="0" y="0"/>
            <a:chExt cx="1373969" cy="24748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73969" cy="247488"/>
            </a:xfrm>
            <a:custGeom>
              <a:avLst/>
              <a:gdLst/>
              <a:ahLst/>
              <a:cxnLst/>
              <a:rect l="l" t="t" r="r" b="b"/>
              <a:pathLst>
                <a:path w="1373969" h="247488">
                  <a:moveTo>
                    <a:pt x="75686" y="0"/>
                  </a:moveTo>
                  <a:lnTo>
                    <a:pt x="1298283" y="0"/>
                  </a:lnTo>
                  <a:cubicBezTo>
                    <a:pt x="1340084" y="0"/>
                    <a:pt x="1373969" y="33886"/>
                    <a:pt x="1373969" y="75686"/>
                  </a:cubicBezTo>
                  <a:lnTo>
                    <a:pt x="1373969" y="171802"/>
                  </a:lnTo>
                  <a:cubicBezTo>
                    <a:pt x="1373969" y="213602"/>
                    <a:pt x="1340084" y="247488"/>
                    <a:pt x="1298283" y="247488"/>
                  </a:cubicBezTo>
                  <a:lnTo>
                    <a:pt x="75686" y="247488"/>
                  </a:lnTo>
                  <a:cubicBezTo>
                    <a:pt x="33886" y="247488"/>
                    <a:pt x="0" y="213602"/>
                    <a:pt x="0" y="171802"/>
                  </a:cubicBezTo>
                  <a:lnTo>
                    <a:pt x="0" y="75686"/>
                  </a:lnTo>
                  <a:cubicBezTo>
                    <a:pt x="0" y="33886"/>
                    <a:pt x="33886" y="0"/>
                    <a:pt x="75686" y="0"/>
                  </a:cubicBezTo>
                  <a:close/>
                </a:path>
              </a:pathLst>
            </a:custGeom>
            <a:solidFill>
              <a:srgbClr val="108CB5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373969" cy="29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270353" y="259507"/>
            <a:ext cx="15238432" cy="853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030"/>
              </a:lnSpc>
              <a:spcBef>
                <a:spcPct val="0"/>
              </a:spcBef>
            </a:pPr>
            <a:r>
              <a:rPr lang="en-US" sz="4748" b="1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QUELS TYPES DE PRÉCAUTIONS APPLIQUER 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78998" y="2888707"/>
            <a:ext cx="3195832" cy="34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simples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78998" y="1659851"/>
            <a:ext cx="2982153" cy="34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maximales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78998" y="2285338"/>
            <a:ext cx="4508427" cy="34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renforcées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287425" y="1899855"/>
            <a:ext cx="4219474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b="1" dirty="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PATHOGÈNE DE TYPE B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312410" y="1836648"/>
            <a:ext cx="1870190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i="1" dirty="0" err="1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Tuberculose</a:t>
            </a:r>
            <a:endParaRPr lang="en-US" sz="1800" i="1" dirty="0">
              <a:solidFill>
                <a:srgbClr val="000000"/>
              </a:solidFill>
              <a:latin typeface="Aileron Italics"/>
              <a:ea typeface="Aileron Italics"/>
              <a:cs typeface="Aileron Italics"/>
              <a:sym typeface="Aileron Italics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7349719" y="3063314"/>
            <a:ext cx="4829892" cy="5894830"/>
            <a:chOff x="0" y="0"/>
            <a:chExt cx="1272070" cy="155254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72070" cy="1552548"/>
            </a:xfrm>
            <a:custGeom>
              <a:avLst/>
              <a:gdLst/>
              <a:ahLst/>
              <a:cxnLst/>
              <a:rect l="l" t="t" r="r" b="b"/>
              <a:pathLst>
                <a:path w="1272070" h="1552548">
                  <a:moveTo>
                    <a:pt x="94572" y="0"/>
                  </a:moveTo>
                  <a:lnTo>
                    <a:pt x="1177498" y="0"/>
                  </a:lnTo>
                  <a:cubicBezTo>
                    <a:pt x="1229729" y="0"/>
                    <a:pt x="1272070" y="42341"/>
                    <a:pt x="1272070" y="94572"/>
                  </a:cubicBezTo>
                  <a:lnTo>
                    <a:pt x="1272070" y="1457976"/>
                  </a:lnTo>
                  <a:cubicBezTo>
                    <a:pt x="1272070" y="1483058"/>
                    <a:pt x="1262106" y="1507113"/>
                    <a:pt x="1244371" y="1524848"/>
                  </a:cubicBezTo>
                  <a:cubicBezTo>
                    <a:pt x="1226635" y="1542584"/>
                    <a:pt x="1202580" y="1552548"/>
                    <a:pt x="1177498" y="1552548"/>
                  </a:cubicBezTo>
                  <a:lnTo>
                    <a:pt x="94572" y="1552548"/>
                  </a:lnTo>
                  <a:cubicBezTo>
                    <a:pt x="69490" y="1552548"/>
                    <a:pt x="45435" y="1542584"/>
                    <a:pt x="27700" y="1524848"/>
                  </a:cubicBezTo>
                  <a:cubicBezTo>
                    <a:pt x="9964" y="1507113"/>
                    <a:pt x="0" y="1483058"/>
                    <a:pt x="0" y="1457976"/>
                  </a:cubicBezTo>
                  <a:lnTo>
                    <a:pt x="0" y="94572"/>
                  </a:lnTo>
                  <a:cubicBezTo>
                    <a:pt x="0" y="69490"/>
                    <a:pt x="9964" y="45435"/>
                    <a:pt x="27700" y="27700"/>
                  </a:cubicBezTo>
                  <a:cubicBezTo>
                    <a:pt x="45435" y="9964"/>
                    <a:pt x="69490" y="0"/>
                    <a:pt x="94572" y="0"/>
                  </a:cubicBez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1272070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1627773" y="2210226"/>
            <a:ext cx="6301879" cy="306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i="1" dirty="0" err="1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Varicelle</a:t>
            </a:r>
            <a:r>
              <a:rPr lang="en-US" sz="1800" i="1" dirty="0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, Zona </a:t>
            </a:r>
            <a:r>
              <a:rPr lang="en-US" sz="1800" i="1" dirty="0" err="1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disséminé</a:t>
            </a:r>
            <a:r>
              <a:rPr lang="en-US" sz="1800" i="1" dirty="0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Rougeole</a:t>
            </a:r>
            <a:endParaRPr lang="en-US" sz="1800" i="1" dirty="0">
              <a:solidFill>
                <a:srgbClr val="000000"/>
              </a:solidFill>
              <a:latin typeface="Aileron Italics"/>
              <a:ea typeface="Aileron Italics"/>
              <a:cs typeface="Aileron Italics"/>
              <a:sym typeface="Aileron Italics"/>
            </a:endParaRPr>
          </a:p>
        </p:txBody>
      </p:sp>
      <p:grpSp>
        <p:nvGrpSpPr>
          <p:cNvPr id="23" name="Group 23"/>
          <p:cNvGrpSpPr/>
          <p:nvPr/>
        </p:nvGrpSpPr>
        <p:grpSpPr>
          <a:xfrm>
            <a:off x="7840220" y="7505700"/>
            <a:ext cx="1030226" cy="643891"/>
            <a:chOff x="0" y="0"/>
            <a:chExt cx="1373635" cy="85852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73635" cy="858522"/>
            </a:xfrm>
            <a:custGeom>
              <a:avLst/>
              <a:gdLst/>
              <a:ahLst/>
              <a:cxnLst/>
              <a:rect l="l" t="t" r="r" b="b"/>
              <a:pathLst>
                <a:path w="1373635" h="858522">
                  <a:moveTo>
                    <a:pt x="0" y="0"/>
                  </a:moveTo>
                  <a:lnTo>
                    <a:pt x="1373635" y="0"/>
                  </a:lnTo>
                  <a:lnTo>
                    <a:pt x="1373635" y="858522"/>
                  </a:lnTo>
                  <a:lnTo>
                    <a:pt x="0" y="858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027" y="13746"/>
              <a:ext cx="1343397" cy="839623"/>
            </a:xfrm>
            <a:custGeom>
              <a:avLst/>
              <a:gdLst/>
              <a:ahLst/>
              <a:cxnLst/>
              <a:rect l="l" t="t" r="r" b="b"/>
              <a:pathLst>
                <a:path w="1343397" h="839623">
                  <a:moveTo>
                    <a:pt x="0" y="0"/>
                  </a:moveTo>
                  <a:lnTo>
                    <a:pt x="1343397" y="0"/>
                  </a:lnTo>
                  <a:lnTo>
                    <a:pt x="1343397" y="839624"/>
                  </a:lnTo>
                  <a:lnTo>
                    <a:pt x="0" y="83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4097000" y="7407532"/>
            <a:ext cx="1030226" cy="643891"/>
            <a:chOff x="0" y="0"/>
            <a:chExt cx="1373635" cy="85852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373635" cy="858522"/>
            </a:xfrm>
            <a:custGeom>
              <a:avLst/>
              <a:gdLst/>
              <a:ahLst/>
              <a:cxnLst/>
              <a:rect l="l" t="t" r="r" b="b"/>
              <a:pathLst>
                <a:path w="1373635" h="858522">
                  <a:moveTo>
                    <a:pt x="0" y="0"/>
                  </a:moveTo>
                  <a:lnTo>
                    <a:pt x="1373635" y="0"/>
                  </a:lnTo>
                  <a:lnTo>
                    <a:pt x="1373635" y="858522"/>
                  </a:lnTo>
                  <a:lnTo>
                    <a:pt x="0" y="858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2027" y="13746"/>
              <a:ext cx="1343397" cy="839623"/>
            </a:xfrm>
            <a:custGeom>
              <a:avLst/>
              <a:gdLst/>
              <a:ahLst/>
              <a:cxnLst/>
              <a:rect l="l" t="t" r="r" b="b"/>
              <a:pathLst>
                <a:path w="1343397" h="839623">
                  <a:moveTo>
                    <a:pt x="0" y="0"/>
                  </a:moveTo>
                  <a:lnTo>
                    <a:pt x="1343397" y="0"/>
                  </a:lnTo>
                  <a:lnTo>
                    <a:pt x="1343397" y="839624"/>
                  </a:lnTo>
                  <a:lnTo>
                    <a:pt x="0" y="83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5744" y="463663"/>
            <a:ext cx="1810784" cy="578178"/>
          </a:xfrm>
          <a:custGeom>
            <a:avLst/>
            <a:gdLst/>
            <a:ahLst/>
            <a:cxnLst/>
            <a:rect l="l" t="t" r="r" b="b"/>
            <a:pathLst>
              <a:path w="1810784" h="578178">
                <a:moveTo>
                  <a:pt x="0" y="0"/>
                </a:moveTo>
                <a:lnTo>
                  <a:pt x="1810784" y="0"/>
                </a:lnTo>
                <a:lnTo>
                  <a:pt x="1810784" y="578178"/>
                </a:lnTo>
                <a:lnTo>
                  <a:pt x="0" y="5781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08785" y="-323738"/>
            <a:ext cx="1352438" cy="1352438"/>
          </a:xfrm>
          <a:custGeom>
            <a:avLst/>
            <a:gdLst/>
            <a:ahLst/>
            <a:cxnLst/>
            <a:rect l="l" t="t" r="r" b="b"/>
            <a:pathLst>
              <a:path w="1352438" h="1352438">
                <a:moveTo>
                  <a:pt x="0" y="0"/>
                </a:moveTo>
                <a:lnTo>
                  <a:pt x="1352438" y="0"/>
                </a:lnTo>
                <a:lnTo>
                  <a:pt x="1352438" y="1352438"/>
                </a:lnTo>
                <a:lnTo>
                  <a:pt x="0" y="135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982703"/>
              </p:ext>
            </p:extLst>
          </p:nvPr>
        </p:nvGraphicFramePr>
        <p:xfrm>
          <a:off x="1954777" y="3862434"/>
          <a:ext cx="14770827" cy="4798157"/>
        </p:xfrm>
        <a:graphic>
          <a:graphicData uri="http://schemas.openxmlformats.org/drawingml/2006/table">
            <a:tbl>
              <a:tblPr/>
              <a:tblGrid>
                <a:gridCol w="29229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7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53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749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12474">
                <a:tc>
                  <a:txBody>
                    <a:bodyPr/>
                    <a:lstStyle/>
                    <a:p>
                      <a:pPr algn="ctr">
                        <a:lnSpc>
                          <a:spcPts val="3017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46"/>
                        </a:lnSpc>
                        <a:defRPr/>
                      </a:pPr>
                      <a:r>
                        <a:rPr lang="en-US" sz="1751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Exposition faible</a:t>
                      </a:r>
                      <a:endParaRPr lang="en-US" sz="1100"/>
                    </a:p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en-US" sz="1347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Patient porte un masque ou contact &lt; 15 mn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11"/>
                        </a:lnSpc>
                        <a:defRPr/>
                      </a:pPr>
                      <a:r>
                        <a:rPr lang="en-US" sz="1751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Exposition modérée</a:t>
                      </a:r>
                      <a:endParaRPr lang="en-US" sz="1100"/>
                    </a:p>
                    <a:p>
                      <a:pPr algn="ctr">
                        <a:lnSpc>
                          <a:spcPts val="2074"/>
                        </a:lnSpc>
                      </a:pPr>
                      <a:r>
                        <a:rPr lang="en-US" sz="1481" spc="-91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Contact &gt; 15 mn (patient non masqué) ou PGA à risque modéré* ou champ lointain &lt; 30 mn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011"/>
                        </a:lnSpc>
                        <a:defRPr/>
                      </a:pPr>
                      <a:r>
                        <a:rPr lang="en-US" sz="1751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Exposition forte</a:t>
                      </a:r>
                      <a:endParaRPr lang="en-US" sz="1100"/>
                    </a:p>
                    <a:p>
                      <a:pPr algn="ctr">
                        <a:lnSpc>
                          <a:spcPts val="1885"/>
                        </a:lnSpc>
                      </a:pPr>
                      <a:r>
                        <a:rPr lang="en-US" sz="1347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PGA à risque élevé** ou champ  lointain &gt; 30mn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8983"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885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Ventilation</a:t>
                      </a:r>
                      <a:endParaRPr lang="en-US" sz="1100"/>
                    </a:p>
                    <a:p>
                      <a:pPr algn="ctr">
                        <a:lnSpc>
                          <a:spcPts val="2640"/>
                        </a:lnSpc>
                      </a:pPr>
                      <a:r>
                        <a:rPr lang="en-US" sz="1885" b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Conforme</a:t>
                      </a:r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6F6"/>
                    </a:solidFill>
                  </a:tcPr>
                </a:tc>
                <a:tc rowSpan="2" gridSpan="3"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E3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E32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E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6700">
                <a:tc>
                  <a:txBody>
                    <a:bodyPr/>
                    <a:lstStyle/>
                    <a:p>
                      <a:pPr algn="ctr">
                        <a:lnSpc>
                          <a:spcPts val="2640"/>
                        </a:lnSpc>
                        <a:defRPr/>
                      </a:pPr>
                      <a:r>
                        <a:rPr lang="en-US" sz="1885" b="1" dirty="0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Ventilation non </a:t>
                      </a:r>
                      <a:r>
                        <a:rPr lang="en-US" sz="1885" b="1" dirty="0" err="1">
                          <a:solidFill>
                            <a:srgbClr val="000000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conforme</a:t>
                      </a:r>
                      <a:endParaRPr lang="en-US" sz="1100" dirty="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6F6"/>
                    </a:solidFill>
                  </a:tcPr>
                </a:tc>
                <a:tc gridSpan="3" vMerge="1"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E32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E32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3394"/>
                        </a:lnSpc>
                        <a:defRPr/>
                      </a:pPr>
                      <a:endParaRPr lang="en-US" sz="1100"/>
                    </a:p>
                  </a:txBody>
                  <a:tcPr marL="0" marR="0" marT="0" marB="0" anchor="ctr">
                    <a:lnL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2E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Freeform 5"/>
          <p:cNvSpPr/>
          <p:nvPr/>
        </p:nvSpPr>
        <p:spPr>
          <a:xfrm>
            <a:off x="1778998" y="6896620"/>
            <a:ext cx="575307" cy="490449"/>
          </a:xfrm>
          <a:custGeom>
            <a:avLst/>
            <a:gdLst/>
            <a:ahLst/>
            <a:cxnLst/>
            <a:rect l="l" t="t" r="r" b="b"/>
            <a:pathLst>
              <a:path w="575307" h="490449">
                <a:moveTo>
                  <a:pt x="0" y="0"/>
                </a:moveTo>
                <a:lnTo>
                  <a:pt x="575307" y="0"/>
                </a:lnTo>
                <a:lnTo>
                  <a:pt x="575307" y="490449"/>
                </a:lnTo>
                <a:lnTo>
                  <a:pt x="0" y="4904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5744" y="1508406"/>
            <a:ext cx="1115723" cy="2294546"/>
          </a:xfrm>
          <a:custGeom>
            <a:avLst/>
            <a:gdLst/>
            <a:ahLst/>
            <a:cxnLst/>
            <a:rect l="l" t="t" r="r" b="b"/>
            <a:pathLst>
              <a:path w="1115723" h="2294546">
                <a:moveTo>
                  <a:pt x="0" y="0"/>
                </a:moveTo>
                <a:lnTo>
                  <a:pt x="1115723" y="0"/>
                </a:lnTo>
                <a:lnTo>
                  <a:pt x="1115723" y="2294545"/>
                </a:lnTo>
                <a:lnTo>
                  <a:pt x="0" y="22945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5850546" y="1707476"/>
            <a:ext cx="5216790" cy="939681"/>
            <a:chOff x="0" y="0"/>
            <a:chExt cx="1373969" cy="2474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73969" cy="247488"/>
            </a:xfrm>
            <a:custGeom>
              <a:avLst/>
              <a:gdLst/>
              <a:ahLst/>
              <a:cxnLst/>
              <a:rect l="l" t="t" r="r" b="b"/>
              <a:pathLst>
                <a:path w="1373969" h="247488">
                  <a:moveTo>
                    <a:pt x="75686" y="0"/>
                  </a:moveTo>
                  <a:lnTo>
                    <a:pt x="1298283" y="0"/>
                  </a:lnTo>
                  <a:cubicBezTo>
                    <a:pt x="1340084" y="0"/>
                    <a:pt x="1373969" y="33886"/>
                    <a:pt x="1373969" y="75686"/>
                  </a:cubicBezTo>
                  <a:lnTo>
                    <a:pt x="1373969" y="171802"/>
                  </a:lnTo>
                  <a:cubicBezTo>
                    <a:pt x="1373969" y="213602"/>
                    <a:pt x="1340084" y="247488"/>
                    <a:pt x="1298283" y="247488"/>
                  </a:cubicBezTo>
                  <a:lnTo>
                    <a:pt x="75686" y="247488"/>
                  </a:lnTo>
                  <a:cubicBezTo>
                    <a:pt x="33886" y="247488"/>
                    <a:pt x="0" y="213602"/>
                    <a:pt x="0" y="171802"/>
                  </a:cubicBezTo>
                  <a:lnTo>
                    <a:pt x="0" y="75686"/>
                  </a:lnTo>
                  <a:cubicBezTo>
                    <a:pt x="0" y="33886"/>
                    <a:pt x="33886" y="0"/>
                    <a:pt x="75686" y="0"/>
                  </a:cubicBezTo>
                  <a:close/>
                </a:path>
              </a:pathLst>
            </a:custGeom>
            <a:solidFill>
              <a:srgbClr val="108CB5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373969" cy="29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678854" y="228656"/>
            <a:ext cx="14343559" cy="804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20"/>
              </a:lnSpc>
              <a:spcBef>
                <a:spcPct val="0"/>
              </a:spcBef>
            </a:pPr>
            <a:r>
              <a:rPr lang="en-US" sz="4504" b="1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QUELS TYPES DE PRÉCAUTIONS APPLIQUER 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778998" y="2888707"/>
            <a:ext cx="3195832" cy="34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simples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778998" y="1659851"/>
            <a:ext cx="2982153" cy="34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maximales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78998" y="2285338"/>
            <a:ext cx="4508427" cy="34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renforcées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99738" y="1899855"/>
            <a:ext cx="4306766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 b="1" dirty="0">
                <a:solidFill>
                  <a:srgbClr val="FFFFFF"/>
                </a:solidFill>
                <a:latin typeface="Aileron Bold"/>
                <a:ea typeface="Aileron Bold"/>
                <a:cs typeface="Aileron Bold"/>
                <a:sym typeface="Aileron Bold"/>
              </a:rPr>
              <a:t>PATHOGÈNE DE TYPE C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7022413" y="3314097"/>
            <a:ext cx="4829892" cy="5894830"/>
            <a:chOff x="0" y="0"/>
            <a:chExt cx="1272070" cy="155254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72070" cy="1552548"/>
            </a:xfrm>
            <a:custGeom>
              <a:avLst/>
              <a:gdLst/>
              <a:ahLst/>
              <a:cxnLst/>
              <a:rect l="l" t="t" r="r" b="b"/>
              <a:pathLst>
                <a:path w="1272070" h="1552548">
                  <a:moveTo>
                    <a:pt x="94572" y="0"/>
                  </a:moveTo>
                  <a:lnTo>
                    <a:pt x="1177498" y="0"/>
                  </a:lnTo>
                  <a:cubicBezTo>
                    <a:pt x="1229729" y="0"/>
                    <a:pt x="1272070" y="42341"/>
                    <a:pt x="1272070" y="94572"/>
                  </a:cubicBezTo>
                  <a:lnTo>
                    <a:pt x="1272070" y="1457976"/>
                  </a:lnTo>
                  <a:cubicBezTo>
                    <a:pt x="1272070" y="1483058"/>
                    <a:pt x="1262106" y="1507113"/>
                    <a:pt x="1244371" y="1524848"/>
                  </a:cubicBezTo>
                  <a:cubicBezTo>
                    <a:pt x="1226635" y="1542584"/>
                    <a:pt x="1202580" y="1552548"/>
                    <a:pt x="1177498" y="1552548"/>
                  </a:cubicBezTo>
                  <a:lnTo>
                    <a:pt x="94572" y="1552548"/>
                  </a:lnTo>
                  <a:cubicBezTo>
                    <a:pt x="69490" y="1552548"/>
                    <a:pt x="45435" y="1542584"/>
                    <a:pt x="27700" y="1524848"/>
                  </a:cubicBezTo>
                  <a:cubicBezTo>
                    <a:pt x="9964" y="1507113"/>
                    <a:pt x="0" y="1483058"/>
                    <a:pt x="0" y="1457976"/>
                  </a:cubicBezTo>
                  <a:lnTo>
                    <a:pt x="0" y="94572"/>
                  </a:lnTo>
                  <a:cubicBezTo>
                    <a:pt x="0" y="69490"/>
                    <a:pt x="9964" y="45435"/>
                    <a:pt x="27700" y="27700"/>
                  </a:cubicBezTo>
                  <a:cubicBezTo>
                    <a:pt x="45435" y="9964"/>
                    <a:pt x="69490" y="0"/>
                    <a:pt x="94572" y="0"/>
                  </a:cubicBez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1272070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780434" y="6819898"/>
            <a:ext cx="1030226" cy="643891"/>
            <a:chOff x="0" y="0"/>
            <a:chExt cx="1373635" cy="8585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73635" cy="858522"/>
            </a:xfrm>
            <a:custGeom>
              <a:avLst/>
              <a:gdLst/>
              <a:ahLst/>
              <a:cxnLst/>
              <a:rect l="l" t="t" r="r" b="b"/>
              <a:pathLst>
                <a:path w="1373635" h="858522">
                  <a:moveTo>
                    <a:pt x="0" y="0"/>
                  </a:moveTo>
                  <a:lnTo>
                    <a:pt x="1373635" y="0"/>
                  </a:lnTo>
                  <a:lnTo>
                    <a:pt x="1373635" y="858522"/>
                  </a:lnTo>
                  <a:lnTo>
                    <a:pt x="0" y="8585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2027" y="13746"/>
              <a:ext cx="1343397" cy="839623"/>
            </a:xfrm>
            <a:custGeom>
              <a:avLst/>
              <a:gdLst/>
              <a:ahLst/>
              <a:cxnLst/>
              <a:rect l="l" t="t" r="r" b="b"/>
              <a:pathLst>
                <a:path w="1343397" h="839623">
                  <a:moveTo>
                    <a:pt x="0" y="0"/>
                  </a:moveTo>
                  <a:lnTo>
                    <a:pt x="1343397" y="0"/>
                  </a:lnTo>
                  <a:lnTo>
                    <a:pt x="1343397" y="839624"/>
                  </a:lnTo>
                  <a:lnTo>
                    <a:pt x="0" y="83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1" name="TextBox 21"/>
          <p:cNvSpPr txBox="1"/>
          <p:nvPr/>
        </p:nvSpPr>
        <p:spPr>
          <a:xfrm>
            <a:off x="11410236" y="1918905"/>
            <a:ext cx="6211136" cy="621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20"/>
              </a:lnSpc>
              <a:spcBef>
                <a:spcPct val="0"/>
              </a:spcBef>
            </a:pPr>
            <a:r>
              <a:rPr lang="en-US" sz="1800" i="1">
                <a:solidFill>
                  <a:srgbClr val="000000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Tuberculose ultra-résistante, peste, agent infectieux émergent/inconnu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4817" y="2782372"/>
            <a:ext cx="3353620" cy="5894830"/>
            <a:chOff x="0" y="0"/>
            <a:chExt cx="883258" cy="155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3258" cy="1552548"/>
            </a:xfrm>
            <a:custGeom>
              <a:avLst/>
              <a:gdLst/>
              <a:ahLst/>
              <a:cxnLst/>
              <a:rect l="l" t="t" r="r" b="b"/>
              <a:pathLst>
                <a:path w="883258" h="1552548">
                  <a:moveTo>
                    <a:pt x="136203" y="0"/>
                  </a:moveTo>
                  <a:lnTo>
                    <a:pt x="747055" y="0"/>
                  </a:lnTo>
                  <a:cubicBezTo>
                    <a:pt x="822278" y="0"/>
                    <a:pt x="883258" y="60980"/>
                    <a:pt x="883258" y="136203"/>
                  </a:cubicBezTo>
                  <a:lnTo>
                    <a:pt x="883258" y="1416345"/>
                  </a:lnTo>
                  <a:cubicBezTo>
                    <a:pt x="883258" y="1452468"/>
                    <a:pt x="868908" y="1487112"/>
                    <a:pt x="843365" y="1512655"/>
                  </a:cubicBezTo>
                  <a:cubicBezTo>
                    <a:pt x="817822" y="1538198"/>
                    <a:pt x="783178" y="1552548"/>
                    <a:pt x="747055" y="1552548"/>
                  </a:cubicBezTo>
                  <a:lnTo>
                    <a:pt x="136203" y="1552548"/>
                  </a:lnTo>
                  <a:cubicBezTo>
                    <a:pt x="100080" y="1552548"/>
                    <a:pt x="65436" y="1538198"/>
                    <a:pt x="39893" y="1512655"/>
                  </a:cubicBezTo>
                  <a:cubicBezTo>
                    <a:pt x="14350" y="1487112"/>
                    <a:pt x="0" y="1452468"/>
                    <a:pt x="0" y="1416345"/>
                  </a:cubicBezTo>
                  <a:lnTo>
                    <a:pt x="0" y="136203"/>
                  </a:lnTo>
                  <a:cubicBezTo>
                    <a:pt x="0" y="100080"/>
                    <a:pt x="14350" y="65436"/>
                    <a:pt x="39893" y="39893"/>
                  </a:cubicBezTo>
                  <a:cubicBezTo>
                    <a:pt x="65436" y="14350"/>
                    <a:pt x="100080" y="0"/>
                    <a:pt x="136203" y="0"/>
                  </a:cubicBezTo>
                  <a:close/>
                </a:path>
              </a:pathLst>
            </a:custGeom>
            <a:solidFill>
              <a:srgbClr val="E1EDFC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83258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044420" y="-1848214"/>
            <a:ext cx="3691868" cy="3691868"/>
          </a:xfrm>
          <a:custGeom>
            <a:avLst/>
            <a:gdLst/>
            <a:ahLst/>
            <a:cxnLst/>
            <a:rect l="l" t="t" r="r" b="b"/>
            <a:pathLst>
              <a:path w="3691868" h="3691868">
                <a:moveTo>
                  <a:pt x="0" y="0"/>
                </a:moveTo>
                <a:lnTo>
                  <a:pt x="3691867" y="0"/>
                </a:lnTo>
                <a:lnTo>
                  <a:pt x="3691867" y="3691868"/>
                </a:lnTo>
                <a:lnTo>
                  <a:pt x="0" y="36918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96943" y="1028700"/>
            <a:ext cx="647477" cy="647477"/>
          </a:xfrm>
          <a:custGeom>
            <a:avLst/>
            <a:gdLst/>
            <a:ahLst/>
            <a:cxnLst/>
            <a:rect l="l" t="t" r="r" b="b"/>
            <a:pathLst>
              <a:path w="647477" h="647477">
                <a:moveTo>
                  <a:pt x="0" y="0"/>
                </a:moveTo>
                <a:lnTo>
                  <a:pt x="647477" y="0"/>
                </a:lnTo>
                <a:lnTo>
                  <a:pt x="647477" y="647477"/>
                </a:lnTo>
                <a:lnTo>
                  <a:pt x="0" y="647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20227" y="384899"/>
            <a:ext cx="2069602" cy="1935078"/>
          </a:xfrm>
          <a:custGeom>
            <a:avLst/>
            <a:gdLst/>
            <a:ahLst/>
            <a:cxnLst/>
            <a:rect l="l" t="t" r="r" b="b"/>
            <a:pathLst>
              <a:path w="2069602" h="1935078">
                <a:moveTo>
                  <a:pt x="0" y="0"/>
                </a:moveTo>
                <a:lnTo>
                  <a:pt x="2069602" y="0"/>
                </a:lnTo>
                <a:lnTo>
                  <a:pt x="2069602" y="1935078"/>
                </a:lnTo>
                <a:lnTo>
                  <a:pt x="0" y="19350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08663" y="2782372"/>
            <a:ext cx="10484463" cy="6941139"/>
          </a:xfrm>
          <a:custGeom>
            <a:avLst/>
            <a:gdLst/>
            <a:ahLst/>
            <a:cxnLst/>
            <a:rect l="l" t="t" r="r" b="b"/>
            <a:pathLst>
              <a:path w="10484463" h="6941139">
                <a:moveTo>
                  <a:pt x="0" y="0"/>
                </a:moveTo>
                <a:lnTo>
                  <a:pt x="10484463" y="0"/>
                </a:lnTo>
                <a:lnTo>
                  <a:pt x="10484463" y="6941139"/>
                </a:lnTo>
                <a:lnTo>
                  <a:pt x="0" y="69411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645" b="-2645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643624" y="84295"/>
            <a:ext cx="7710675" cy="94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603"/>
              </a:lnSpc>
              <a:spcBef>
                <a:spcPct val="0"/>
              </a:spcBef>
            </a:pPr>
            <a:r>
              <a:rPr lang="en-US" sz="5199" b="1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LA TUBERCULOSE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321359" y="2069908"/>
            <a:ext cx="9059069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Mise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en place des PC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renforcées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dès</a:t>
            </a:r>
            <a:r>
              <a:rPr lang="en-US" sz="280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la suspicion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4817" y="2782372"/>
            <a:ext cx="3353620" cy="5894830"/>
            <a:chOff x="0" y="0"/>
            <a:chExt cx="883258" cy="155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3258" cy="1552548"/>
            </a:xfrm>
            <a:custGeom>
              <a:avLst/>
              <a:gdLst/>
              <a:ahLst/>
              <a:cxnLst/>
              <a:rect l="l" t="t" r="r" b="b"/>
              <a:pathLst>
                <a:path w="883258" h="1552548">
                  <a:moveTo>
                    <a:pt x="136203" y="0"/>
                  </a:moveTo>
                  <a:lnTo>
                    <a:pt x="747055" y="0"/>
                  </a:lnTo>
                  <a:cubicBezTo>
                    <a:pt x="822278" y="0"/>
                    <a:pt x="883258" y="60980"/>
                    <a:pt x="883258" y="136203"/>
                  </a:cubicBezTo>
                  <a:lnTo>
                    <a:pt x="883258" y="1416345"/>
                  </a:lnTo>
                  <a:cubicBezTo>
                    <a:pt x="883258" y="1452468"/>
                    <a:pt x="868908" y="1487112"/>
                    <a:pt x="843365" y="1512655"/>
                  </a:cubicBezTo>
                  <a:cubicBezTo>
                    <a:pt x="817822" y="1538198"/>
                    <a:pt x="783178" y="1552548"/>
                    <a:pt x="747055" y="1552548"/>
                  </a:cubicBezTo>
                  <a:lnTo>
                    <a:pt x="136203" y="1552548"/>
                  </a:lnTo>
                  <a:cubicBezTo>
                    <a:pt x="100080" y="1552548"/>
                    <a:pt x="65436" y="1538198"/>
                    <a:pt x="39893" y="1512655"/>
                  </a:cubicBezTo>
                  <a:cubicBezTo>
                    <a:pt x="14350" y="1487112"/>
                    <a:pt x="0" y="1452468"/>
                    <a:pt x="0" y="1416345"/>
                  </a:cubicBezTo>
                  <a:lnTo>
                    <a:pt x="0" y="136203"/>
                  </a:lnTo>
                  <a:cubicBezTo>
                    <a:pt x="0" y="100080"/>
                    <a:pt x="14350" y="65436"/>
                    <a:pt x="39893" y="39893"/>
                  </a:cubicBezTo>
                  <a:cubicBezTo>
                    <a:pt x="65436" y="14350"/>
                    <a:pt x="100080" y="0"/>
                    <a:pt x="136203" y="0"/>
                  </a:cubicBezTo>
                  <a:close/>
                </a:path>
              </a:pathLst>
            </a:custGeom>
            <a:solidFill>
              <a:srgbClr val="E1EDFC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83258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044420" y="-1848214"/>
            <a:ext cx="3691868" cy="3691868"/>
          </a:xfrm>
          <a:custGeom>
            <a:avLst/>
            <a:gdLst/>
            <a:ahLst/>
            <a:cxnLst/>
            <a:rect l="l" t="t" r="r" b="b"/>
            <a:pathLst>
              <a:path w="3691868" h="3691868">
                <a:moveTo>
                  <a:pt x="0" y="0"/>
                </a:moveTo>
                <a:lnTo>
                  <a:pt x="3691867" y="0"/>
                </a:lnTo>
                <a:lnTo>
                  <a:pt x="3691867" y="3691868"/>
                </a:lnTo>
                <a:lnTo>
                  <a:pt x="0" y="36918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96943" y="1028700"/>
            <a:ext cx="647477" cy="647477"/>
          </a:xfrm>
          <a:custGeom>
            <a:avLst/>
            <a:gdLst/>
            <a:ahLst/>
            <a:cxnLst/>
            <a:rect l="l" t="t" r="r" b="b"/>
            <a:pathLst>
              <a:path w="647477" h="647477">
                <a:moveTo>
                  <a:pt x="0" y="0"/>
                </a:moveTo>
                <a:lnTo>
                  <a:pt x="647477" y="0"/>
                </a:lnTo>
                <a:lnTo>
                  <a:pt x="647477" y="647477"/>
                </a:lnTo>
                <a:lnTo>
                  <a:pt x="0" y="647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4900" y="1092027"/>
            <a:ext cx="1183149" cy="1183149"/>
          </a:xfrm>
          <a:custGeom>
            <a:avLst/>
            <a:gdLst/>
            <a:ahLst/>
            <a:cxnLst/>
            <a:rect l="l" t="t" r="r" b="b"/>
            <a:pathLst>
              <a:path w="1183149" h="1183149">
                <a:moveTo>
                  <a:pt x="0" y="0"/>
                </a:moveTo>
                <a:lnTo>
                  <a:pt x="1183149" y="0"/>
                </a:lnTo>
                <a:lnTo>
                  <a:pt x="1183149" y="1183150"/>
                </a:lnTo>
                <a:lnTo>
                  <a:pt x="0" y="11831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25485" y="217777"/>
            <a:ext cx="1350169" cy="2057400"/>
          </a:xfrm>
          <a:custGeom>
            <a:avLst/>
            <a:gdLst/>
            <a:ahLst/>
            <a:cxnLst/>
            <a:rect l="l" t="t" r="r" b="b"/>
            <a:pathLst>
              <a:path w="1350169" h="2057400">
                <a:moveTo>
                  <a:pt x="0" y="0"/>
                </a:moveTo>
                <a:lnTo>
                  <a:pt x="1350169" y="0"/>
                </a:lnTo>
                <a:lnTo>
                  <a:pt x="135016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486895" y="2934772"/>
            <a:ext cx="9953450" cy="7119375"/>
          </a:xfrm>
          <a:custGeom>
            <a:avLst/>
            <a:gdLst/>
            <a:ahLst/>
            <a:cxnLst/>
            <a:rect l="l" t="t" r="r" b="b"/>
            <a:pathLst>
              <a:path w="9953450" h="7119375">
                <a:moveTo>
                  <a:pt x="0" y="0"/>
                </a:moveTo>
                <a:lnTo>
                  <a:pt x="9953450" y="0"/>
                </a:lnTo>
                <a:lnTo>
                  <a:pt x="9953450" y="7119376"/>
                </a:lnTo>
                <a:lnTo>
                  <a:pt x="0" y="7119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6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9643624" y="84295"/>
            <a:ext cx="7710675" cy="94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603"/>
              </a:lnSpc>
              <a:spcBef>
                <a:spcPct val="0"/>
              </a:spcBef>
            </a:pPr>
            <a:r>
              <a:rPr lang="en-US" sz="5199" b="1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LA TUBERCULOSE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24150" y="1793880"/>
            <a:ext cx="13290021" cy="481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20"/>
              </a:lnSpc>
              <a:spcBef>
                <a:spcPct val="0"/>
              </a:spcBef>
            </a:pPr>
            <a:r>
              <a:rPr lang="en-US" sz="2800" u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Durée minimale de 14 jours à partir de la mise en route d’un traitement efficace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19600" y="2386199"/>
            <a:ext cx="11963400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360"/>
              </a:lnSpc>
              <a:spcBef>
                <a:spcPct val="0"/>
              </a:spcBef>
            </a:pPr>
            <a:r>
              <a:rPr lang="en-US" sz="24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(30 </a:t>
            </a:r>
            <a:r>
              <a:rPr lang="en-US" sz="24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jours</a:t>
            </a:r>
            <a:r>
              <a:rPr lang="en-US" sz="24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si</a:t>
            </a:r>
            <a:r>
              <a:rPr lang="en-US" sz="24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excavation et/</a:t>
            </a:r>
            <a:r>
              <a:rPr lang="en-US" sz="24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ou</a:t>
            </a:r>
            <a:r>
              <a:rPr lang="en-US" sz="24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charge </a:t>
            </a:r>
            <a:r>
              <a:rPr lang="en-US" sz="24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bacillaire</a:t>
            </a:r>
            <a:r>
              <a:rPr lang="en-US" sz="24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élevée</a:t>
            </a:r>
            <a:r>
              <a:rPr lang="en-US" sz="24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et/</a:t>
            </a:r>
            <a:r>
              <a:rPr lang="en-US" sz="24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ou</a:t>
            </a:r>
            <a:r>
              <a:rPr lang="en-US" sz="24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lésions</a:t>
            </a:r>
            <a:r>
              <a:rPr lang="en-US" sz="24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étendues</a:t>
            </a:r>
            <a:r>
              <a:rPr lang="en-US" sz="2400" i="1" dirty="0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605" y="1809042"/>
            <a:ext cx="17498794" cy="6537929"/>
            <a:chOff x="0" y="0"/>
            <a:chExt cx="4608736" cy="17219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08736" cy="1721924"/>
            </a:xfrm>
            <a:custGeom>
              <a:avLst/>
              <a:gdLst/>
              <a:ahLst/>
              <a:cxnLst/>
              <a:rect l="l" t="t" r="r" b="b"/>
              <a:pathLst>
                <a:path w="4608736" h="1721924">
                  <a:moveTo>
                    <a:pt x="0" y="0"/>
                  </a:moveTo>
                  <a:lnTo>
                    <a:pt x="4608736" y="0"/>
                  </a:lnTo>
                  <a:lnTo>
                    <a:pt x="4608736" y="1721924"/>
                  </a:lnTo>
                  <a:lnTo>
                    <a:pt x="0" y="1721924"/>
                  </a:lnTo>
                  <a:close/>
                </a:path>
              </a:pathLst>
            </a:custGeom>
            <a:solidFill>
              <a:srgbClr val="F1EBEB">
                <a:alpha val="53725"/>
              </a:srgbClr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608736" cy="17695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956143" y="6964524"/>
            <a:ext cx="2169722" cy="3199174"/>
          </a:xfrm>
          <a:custGeom>
            <a:avLst/>
            <a:gdLst/>
            <a:ahLst/>
            <a:cxnLst/>
            <a:rect l="l" t="t" r="r" b="b"/>
            <a:pathLst>
              <a:path w="2169722" h="3199174">
                <a:moveTo>
                  <a:pt x="0" y="0"/>
                </a:moveTo>
                <a:lnTo>
                  <a:pt x="2169722" y="0"/>
                </a:lnTo>
                <a:lnTo>
                  <a:pt x="2169722" y="3199174"/>
                </a:lnTo>
                <a:lnTo>
                  <a:pt x="0" y="3199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391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613908" y="2964172"/>
            <a:ext cx="5060185" cy="1998158"/>
            <a:chOff x="0" y="0"/>
            <a:chExt cx="1332724" cy="52626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32724" cy="526264"/>
            </a:xfrm>
            <a:custGeom>
              <a:avLst/>
              <a:gdLst/>
              <a:ahLst/>
              <a:cxnLst/>
              <a:rect l="l" t="t" r="r" b="b"/>
              <a:pathLst>
                <a:path w="1332724" h="526264">
                  <a:moveTo>
                    <a:pt x="29069" y="0"/>
                  </a:moveTo>
                  <a:lnTo>
                    <a:pt x="1303654" y="0"/>
                  </a:lnTo>
                  <a:cubicBezTo>
                    <a:pt x="1319709" y="0"/>
                    <a:pt x="1332724" y="13015"/>
                    <a:pt x="1332724" y="29069"/>
                  </a:cubicBezTo>
                  <a:lnTo>
                    <a:pt x="1332724" y="497195"/>
                  </a:lnTo>
                  <a:cubicBezTo>
                    <a:pt x="1332724" y="504904"/>
                    <a:pt x="1329661" y="512298"/>
                    <a:pt x="1324209" y="517750"/>
                  </a:cubicBezTo>
                  <a:cubicBezTo>
                    <a:pt x="1318758" y="523201"/>
                    <a:pt x="1311364" y="526264"/>
                    <a:pt x="1303654" y="526264"/>
                  </a:cubicBezTo>
                  <a:lnTo>
                    <a:pt x="29069" y="526264"/>
                  </a:lnTo>
                  <a:cubicBezTo>
                    <a:pt x="13015" y="526264"/>
                    <a:pt x="0" y="513249"/>
                    <a:pt x="0" y="497195"/>
                  </a:cubicBezTo>
                  <a:lnTo>
                    <a:pt x="0" y="29069"/>
                  </a:lnTo>
                  <a:cubicBezTo>
                    <a:pt x="0" y="13015"/>
                    <a:pt x="13015" y="0"/>
                    <a:pt x="29069" y="0"/>
                  </a:cubicBez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332724" cy="573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466387" y="1900239"/>
            <a:ext cx="1355227" cy="1355227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8780949" y="2162937"/>
            <a:ext cx="726102" cy="829831"/>
          </a:xfrm>
          <a:custGeom>
            <a:avLst/>
            <a:gdLst/>
            <a:ahLst/>
            <a:cxnLst/>
            <a:rect l="l" t="t" r="r" b="b"/>
            <a:pathLst>
              <a:path w="726102" h="829831">
                <a:moveTo>
                  <a:pt x="0" y="0"/>
                </a:moveTo>
                <a:lnTo>
                  <a:pt x="726102" y="0"/>
                </a:lnTo>
                <a:lnTo>
                  <a:pt x="726102" y="829831"/>
                </a:lnTo>
                <a:lnTo>
                  <a:pt x="0" y="829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744098" y="5061925"/>
            <a:ext cx="5060185" cy="1998158"/>
            <a:chOff x="0" y="0"/>
            <a:chExt cx="1332724" cy="52626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332724" cy="526264"/>
            </a:xfrm>
            <a:custGeom>
              <a:avLst/>
              <a:gdLst/>
              <a:ahLst/>
              <a:cxnLst/>
              <a:rect l="l" t="t" r="r" b="b"/>
              <a:pathLst>
                <a:path w="1332724" h="526264">
                  <a:moveTo>
                    <a:pt x="29069" y="0"/>
                  </a:moveTo>
                  <a:lnTo>
                    <a:pt x="1303654" y="0"/>
                  </a:lnTo>
                  <a:cubicBezTo>
                    <a:pt x="1319709" y="0"/>
                    <a:pt x="1332724" y="13015"/>
                    <a:pt x="1332724" y="29069"/>
                  </a:cubicBezTo>
                  <a:lnTo>
                    <a:pt x="1332724" y="497195"/>
                  </a:lnTo>
                  <a:cubicBezTo>
                    <a:pt x="1332724" y="504904"/>
                    <a:pt x="1329661" y="512298"/>
                    <a:pt x="1324209" y="517750"/>
                  </a:cubicBezTo>
                  <a:cubicBezTo>
                    <a:pt x="1318758" y="523201"/>
                    <a:pt x="1311364" y="526264"/>
                    <a:pt x="1303654" y="526264"/>
                  </a:cubicBezTo>
                  <a:lnTo>
                    <a:pt x="29069" y="526264"/>
                  </a:lnTo>
                  <a:cubicBezTo>
                    <a:pt x="13015" y="526264"/>
                    <a:pt x="0" y="513249"/>
                    <a:pt x="0" y="497195"/>
                  </a:cubicBezTo>
                  <a:lnTo>
                    <a:pt x="0" y="29069"/>
                  </a:lnTo>
                  <a:cubicBezTo>
                    <a:pt x="0" y="13015"/>
                    <a:pt x="13015" y="0"/>
                    <a:pt x="29069" y="0"/>
                  </a:cubicBez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1332724" cy="573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515149" y="3927352"/>
            <a:ext cx="1355227" cy="135522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2563927" y="4283500"/>
            <a:ext cx="1257671" cy="636696"/>
          </a:xfrm>
          <a:custGeom>
            <a:avLst/>
            <a:gdLst/>
            <a:ahLst/>
            <a:cxnLst/>
            <a:rect l="l" t="t" r="r" b="b"/>
            <a:pathLst>
              <a:path w="1257671" h="636696">
                <a:moveTo>
                  <a:pt x="0" y="0"/>
                </a:moveTo>
                <a:lnTo>
                  <a:pt x="1257671" y="0"/>
                </a:lnTo>
                <a:lnTo>
                  <a:pt x="1257671" y="636696"/>
                </a:lnTo>
                <a:lnTo>
                  <a:pt x="0" y="636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2483717" y="5061925"/>
            <a:ext cx="5060185" cy="1998158"/>
            <a:chOff x="0" y="0"/>
            <a:chExt cx="1332724" cy="52626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32724" cy="526264"/>
            </a:xfrm>
            <a:custGeom>
              <a:avLst/>
              <a:gdLst/>
              <a:ahLst/>
              <a:cxnLst/>
              <a:rect l="l" t="t" r="r" b="b"/>
              <a:pathLst>
                <a:path w="1332724" h="526264">
                  <a:moveTo>
                    <a:pt x="29069" y="0"/>
                  </a:moveTo>
                  <a:lnTo>
                    <a:pt x="1303654" y="0"/>
                  </a:lnTo>
                  <a:cubicBezTo>
                    <a:pt x="1319709" y="0"/>
                    <a:pt x="1332724" y="13015"/>
                    <a:pt x="1332724" y="29069"/>
                  </a:cubicBezTo>
                  <a:lnTo>
                    <a:pt x="1332724" y="497195"/>
                  </a:lnTo>
                  <a:cubicBezTo>
                    <a:pt x="1332724" y="504904"/>
                    <a:pt x="1329661" y="512298"/>
                    <a:pt x="1324209" y="517750"/>
                  </a:cubicBezTo>
                  <a:cubicBezTo>
                    <a:pt x="1318758" y="523201"/>
                    <a:pt x="1311364" y="526264"/>
                    <a:pt x="1303654" y="526264"/>
                  </a:cubicBezTo>
                  <a:lnTo>
                    <a:pt x="29069" y="526264"/>
                  </a:lnTo>
                  <a:cubicBezTo>
                    <a:pt x="13015" y="526264"/>
                    <a:pt x="0" y="513249"/>
                    <a:pt x="0" y="497195"/>
                  </a:cubicBezTo>
                  <a:lnTo>
                    <a:pt x="0" y="29069"/>
                  </a:lnTo>
                  <a:cubicBezTo>
                    <a:pt x="0" y="13015"/>
                    <a:pt x="13015" y="0"/>
                    <a:pt x="29069" y="0"/>
                  </a:cubicBez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332724" cy="573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336196" y="3927352"/>
            <a:ext cx="1355227" cy="135522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4636259" y="4200399"/>
            <a:ext cx="755102" cy="755102"/>
          </a:xfrm>
          <a:custGeom>
            <a:avLst/>
            <a:gdLst/>
            <a:ahLst/>
            <a:cxnLst/>
            <a:rect l="l" t="t" r="r" b="b"/>
            <a:pathLst>
              <a:path w="755102" h="755102">
                <a:moveTo>
                  <a:pt x="0" y="0"/>
                </a:moveTo>
                <a:lnTo>
                  <a:pt x="755101" y="0"/>
                </a:lnTo>
                <a:lnTo>
                  <a:pt x="755101" y="755102"/>
                </a:lnTo>
                <a:lnTo>
                  <a:pt x="0" y="7551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546940">
            <a:off x="5724174" y="7161340"/>
            <a:ext cx="1779468" cy="943118"/>
          </a:xfrm>
          <a:custGeom>
            <a:avLst/>
            <a:gdLst/>
            <a:ahLst/>
            <a:cxnLst/>
            <a:rect l="l" t="t" r="r" b="b"/>
            <a:pathLst>
              <a:path w="1779468" h="943118">
                <a:moveTo>
                  <a:pt x="0" y="0"/>
                </a:moveTo>
                <a:lnTo>
                  <a:pt x="1779467" y="0"/>
                </a:lnTo>
                <a:lnTo>
                  <a:pt x="1779467" y="943118"/>
                </a:lnTo>
                <a:lnTo>
                  <a:pt x="0" y="9431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3150475" y="-17889"/>
            <a:ext cx="12713151" cy="1791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30"/>
              </a:lnSpc>
              <a:spcBef>
                <a:spcPct val="0"/>
              </a:spcBef>
            </a:pPr>
            <a:r>
              <a:rPr lang="en-US" sz="5299" b="1" dirty="0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POURQUOI DE NOUVELLES RECOMMANDATIONS ?</a:t>
            </a:r>
          </a:p>
        </p:txBody>
      </p:sp>
      <p:sp>
        <p:nvSpPr>
          <p:cNvPr id="29" name="Freeform 29"/>
          <p:cNvSpPr/>
          <p:nvPr/>
        </p:nvSpPr>
        <p:spPr>
          <a:xfrm rot="5306280">
            <a:off x="8151270" y="5447474"/>
            <a:ext cx="1779468" cy="943118"/>
          </a:xfrm>
          <a:custGeom>
            <a:avLst/>
            <a:gdLst/>
            <a:ahLst/>
            <a:cxnLst/>
            <a:rect l="l" t="t" r="r" b="b"/>
            <a:pathLst>
              <a:path w="1779468" h="943118">
                <a:moveTo>
                  <a:pt x="0" y="0"/>
                </a:moveTo>
                <a:lnTo>
                  <a:pt x="1779468" y="0"/>
                </a:lnTo>
                <a:lnTo>
                  <a:pt x="1779468" y="943117"/>
                </a:lnTo>
                <a:lnTo>
                  <a:pt x="0" y="9431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 rot="8614865">
            <a:off x="10565431" y="6967728"/>
            <a:ext cx="1779468" cy="943118"/>
          </a:xfrm>
          <a:custGeom>
            <a:avLst/>
            <a:gdLst/>
            <a:ahLst/>
            <a:cxnLst/>
            <a:rect l="l" t="t" r="r" b="b"/>
            <a:pathLst>
              <a:path w="1779468" h="943118">
                <a:moveTo>
                  <a:pt x="0" y="0"/>
                </a:moveTo>
                <a:lnTo>
                  <a:pt x="1779467" y="0"/>
                </a:lnTo>
                <a:lnTo>
                  <a:pt x="1779467" y="943118"/>
                </a:lnTo>
                <a:lnTo>
                  <a:pt x="0" y="94311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6981240" y="149359"/>
            <a:ext cx="966083" cy="676258"/>
          </a:xfrm>
          <a:custGeom>
            <a:avLst/>
            <a:gdLst/>
            <a:ahLst/>
            <a:cxnLst/>
            <a:rect l="l" t="t" r="r" b="b"/>
            <a:pathLst>
              <a:path w="966083" h="676258">
                <a:moveTo>
                  <a:pt x="0" y="0"/>
                </a:moveTo>
                <a:lnTo>
                  <a:pt x="966082" y="0"/>
                </a:lnTo>
                <a:lnTo>
                  <a:pt x="966082" y="676257"/>
                </a:lnTo>
                <a:lnTo>
                  <a:pt x="0" y="67625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2563927" y="19747"/>
            <a:ext cx="1430251" cy="2455366"/>
          </a:xfrm>
          <a:custGeom>
            <a:avLst/>
            <a:gdLst/>
            <a:ahLst/>
            <a:cxnLst/>
            <a:rect l="l" t="t" r="r" b="b"/>
            <a:pathLst>
              <a:path w="1430251" h="2455366">
                <a:moveTo>
                  <a:pt x="0" y="0"/>
                </a:moveTo>
                <a:lnTo>
                  <a:pt x="1430251" y="0"/>
                </a:lnTo>
                <a:lnTo>
                  <a:pt x="1430251" y="2455366"/>
                </a:lnTo>
                <a:lnTo>
                  <a:pt x="0" y="24553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33" name="TextBox 33"/>
          <p:cNvSpPr txBox="1"/>
          <p:nvPr/>
        </p:nvSpPr>
        <p:spPr>
          <a:xfrm>
            <a:off x="7160399" y="3445966"/>
            <a:ext cx="3994344" cy="1153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080"/>
              </a:lnSpc>
              <a:spcBef>
                <a:spcPct val="0"/>
              </a:spcBef>
            </a:pPr>
            <a:r>
              <a:rPr lang="en-US" sz="2200" b="1" u="none" strike="noStrike">
                <a:solidFill>
                  <a:srgbClr val="286291"/>
                </a:solidFill>
                <a:latin typeface="Aileron Bold"/>
                <a:ea typeface="Aileron Bold"/>
                <a:cs typeface="Aileron Bold"/>
                <a:sym typeface="Aileron Bold"/>
              </a:rPr>
              <a:t>Meilleure compréhension scientifique des modes de transmission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63447" y="5404803"/>
            <a:ext cx="3940059" cy="1544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80"/>
              </a:lnSpc>
            </a:pPr>
            <a:r>
              <a:rPr lang="en-US" sz="2200" b="1">
                <a:solidFill>
                  <a:srgbClr val="286291"/>
                </a:solidFill>
                <a:latin typeface="Aileron Bold"/>
                <a:ea typeface="Aileron Bold"/>
                <a:cs typeface="Aileron Bold"/>
                <a:sym typeface="Aileron Bold"/>
              </a:rPr>
              <a:t>Limites de l’ancienne classification mises en évidence lors de la crise COVID-19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095466" y="5695913"/>
            <a:ext cx="3885774" cy="76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080"/>
              </a:lnSpc>
              <a:spcBef>
                <a:spcPct val="0"/>
              </a:spcBef>
            </a:pPr>
            <a:r>
              <a:rPr lang="en-US" sz="2200" b="1" u="none" strike="noStrike">
                <a:solidFill>
                  <a:srgbClr val="286291"/>
                </a:solidFill>
                <a:latin typeface="Aileron Bold"/>
                <a:ea typeface="Aileron Bold"/>
                <a:cs typeface="Aileron Bold"/>
                <a:sym typeface="Aileron Bold"/>
              </a:rPr>
              <a:t>Besoin d’une approche plus réaliste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4817" y="2782372"/>
            <a:ext cx="3353620" cy="5894830"/>
            <a:chOff x="0" y="0"/>
            <a:chExt cx="883258" cy="155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3258" cy="1552548"/>
            </a:xfrm>
            <a:custGeom>
              <a:avLst/>
              <a:gdLst/>
              <a:ahLst/>
              <a:cxnLst/>
              <a:rect l="l" t="t" r="r" b="b"/>
              <a:pathLst>
                <a:path w="883258" h="1552548">
                  <a:moveTo>
                    <a:pt x="136203" y="0"/>
                  </a:moveTo>
                  <a:lnTo>
                    <a:pt x="747055" y="0"/>
                  </a:lnTo>
                  <a:cubicBezTo>
                    <a:pt x="822278" y="0"/>
                    <a:pt x="883258" y="60980"/>
                    <a:pt x="883258" y="136203"/>
                  </a:cubicBezTo>
                  <a:lnTo>
                    <a:pt x="883258" y="1416345"/>
                  </a:lnTo>
                  <a:cubicBezTo>
                    <a:pt x="883258" y="1452468"/>
                    <a:pt x="868908" y="1487112"/>
                    <a:pt x="843365" y="1512655"/>
                  </a:cubicBezTo>
                  <a:cubicBezTo>
                    <a:pt x="817822" y="1538198"/>
                    <a:pt x="783178" y="1552548"/>
                    <a:pt x="747055" y="1552548"/>
                  </a:cubicBezTo>
                  <a:lnTo>
                    <a:pt x="136203" y="1552548"/>
                  </a:lnTo>
                  <a:cubicBezTo>
                    <a:pt x="100080" y="1552548"/>
                    <a:pt x="65436" y="1538198"/>
                    <a:pt x="39893" y="1512655"/>
                  </a:cubicBezTo>
                  <a:cubicBezTo>
                    <a:pt x="14350" y="1487112"/>
                    <a:pt x="0" y="1452468"/>
                    <a:pt x="0" y="1416345"/>
                  </a:cubicBezTo>
                  <a:lnTo>
                    <a:pt x="0" y="136203"/>
                  </a:lnTo>
                  <a:cubicBezTo>
                    <a:pt x="0" y="100080"/>
                    <a:pt x="14350" y="65436"/>
                    <a:pt x="39893" y="39893"/>
                  </a:cubicBezTo>
                  <a:cubicBezTo>
                    <a:pt x="65436" y="14350"/>
                    <a:pt x="100080" y="0"/>
                    <a:pt x="136203" y="0"/>
                  </a:cubicBezTo>
                  <a:close/>
                </a:path>
              </a:pathLst>
            </a:custGeom>
            <a:solidFill>
              <a:srgbClr val="E1EDFC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83258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044420" y="-1848214"/>
            <a:ext cx="3691868" cy="3691868"/>
          </a:xfrm>
          <a:custGeom>
            <a:avLst/>
            <a:gdLst/>
            <a:ahLst/>
            <a:cxnLst/>
            <a:rect l="l" t="t" r="r" b="b"/>
            <a:pathLst>
              <a:path w="3691868" h="3691868">
                <a:moveTo>
                  <a:pt x="0" y="0"/>
                </a:moveTo>
                <a:lnTo>
                  <a:pt x="3691867" y="0"/>
                </a:lnTo>
                <a:lnTo>
                  <a:pt x="3691867" y="3691868"/>
                </a:lnTo>
                <a:lnTo>
                  <a:pt x="0" y="36918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396943" y="1028700"/>
            <a:ext cx="647477" cy="647477"/>
          </a:xfrm>
          <a:custGeom>
            <a:avLst/>
            <a:gdLst/>
            <a:ahLst/>
            <a:cxnLst/>
            <a:rect l="l" t="t" r="r" b="b"/>
            <a:pathLst>
              <a:path w="647477" h="647477">
                <a:moveTo>
                  <a:pt x="0" y="0"/>
                </a:moveTo>
                <a:lnTo>
                  <a:pt x="647477" y="0"/>
                </a:lnTo>
                <a:lnTo>
                  <a:pt x="647477" y="647477"/>
                </a:lnTo>
                <a:lnTo>
                  <a:pt x="0" y="647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283103"/>
            <a:ext cx="3168400" cy="2138670"/>
          </a:xfrm>
          <a:custGeom>
            <a:avLst/>
            <a:gdLst/>
            <a:ahLst/>
            <a:cxnLst/>
            <a:rect l="l" t="t" r="r" b="b"/>
            <a:pathLst>
              <a:path w="3168400" h="2138670">
                <a:moveTo>
                  <a:pt x="0" y="0"/>
                </a:moveTo>
                <a:lnTo>
                  <a:pt x="3168400" y="0"/>
                </a:lnTo>
                <a:lnTo>
                  <a:pt x="3168400" y="2138670"/>
                </a:lnTo>
                <a:lnTo>
                  <a:pt x="0" y="21386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396943" y="2782372"/>
            <a:ext cx="14677704" cy="1654578"/>
          </a:xfrm>
          <a:custGeom>
            <a:avLst/>
            <a:gdLst/>
            <a:ahLst/>
            <a:cxnLst/>
            <a:rect l="l" t="t" r="r" b="b"/>
            <a:pathLst>
              <a:path w="14677704" h="1654578">
                <a:moveTo>
                  <a:pt x="0" y="0"/>
                </a:moveTo>
                <a:lnTo>
                  <a:pt x="14677704" y="0"/>
                </a:lnTo>
                <a:lnTo>
                  <a:pt x="14677704" y="1654578"/>
                </a:lnTo>
                <a:lnTo>
                  <a:pt x="0" y="16545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91161" y="5627952"/>
            <a:ext cx="932299" cy="932299"/>
          </a:xfrm>
          <a:custGeom>
            <a:avLst/>
            <a:gdLst/>
            <a:ahLst/>
            <a:cxnLst/>
            <a:rect l="l" t="t" r="r" b="b"/>
            <a:pathLst>
              <a:path w="932299" h="932299">
                <a:moveTo>
                  <a:pt x="0" y="0"/>
                </a:moveTo>
                <a:lnTo>
                  <a:pt x="932299" y="0"/>
                </a:lnTo>
                <a:lnTo>
                  <a:pt x="932299" y="932299"/>
                </a:lnTo>
                <a:lnTo>
                  <a:pt x="0" y="9322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097676" y="7293951"/>
            <a:ext cx="1246010" cy="939180"/>
          </a:xfrm>
          <a:custGeom>
            <a:avLst/>
            <a:gdLst/>
            <a:ahLst/>
            <a:cxnLst/>
            <a:rect l="l" t="t" r="r" b="b"/>
            <a:pathLst>
              <a:path w="1246010" h="939180">
                <a:moveTo>
                  <a:pt x="0" y="0"/>
                </a:moveTo>
                <a:lnTo>
                  <a:pt x="1246010" y="0"/>
                </a:lnTo>
                <a:lnTo>
                  <a:pt x="1246010" y="939180"/>
                </a:lnTo>
                <a:lnTo>
                  <a:pt x="0" y="939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481361" y="173358"/>
            <a:ext cx="10671706" cy="1586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969"/>
              </a:lnSpc>
              <a:spcBef>
                <a:spcPct val="0"/>
              </a:spcBef>
            </a:pPr>
            <a:r>
              <a:rPr lang="en-US" sz="4700" b="1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INFECTIONS RESPIRATOIRES À BMR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75363" y="3123117"/>
            <a:ext cx="14470125" cy="1099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Précautions respiratoires simples </a:t>
            </a:r>
            <a:r>
              <a:rPr lang="en-US" sz="3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pour les infections respiratoires à </a:t>
            </a:r>
            <a:r>
              <a:rPr lang="en-US" sz="32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SARM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75363" y="5770553"/>
            <a:ext cx="8011996" cy="58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E2F5F"/>
                </a:solidFill>
                <a:latin typeface="Open Sans"/>
                <a:ea typeface="Open Sans"/>
                <a:cs typeface="Open Sans"/>
                <a:sym typeface="Open Sans"/>
              </a:rPr>
              <a:t>Si infection respiratoire à autre BMR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575625" y="5770553"/>
            <a:ext cx="5105838" cy="5804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 b="1">
                <a:solidFill>
                  <a:srgbClr val="0E2F5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Précautions standard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86561" y="6960178"/>
            <a:ext cx="13738658" cy="1559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02"/>
              </a:lnSpc>
            </a:pPr>
            <a:r>
              <a:rPr lang="en-US" sz="2215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Masque à usage médical si : </a:t>
            </a:r>
          </a:p>
          <a:p>
            <a:pPr marL="478402" lvl="1" indent="-239201" algn="l">
              <a:lnSpc>
                <a:spcPts val="3102"/>
              </a:lnSpc>
              <a:buFont typeface="Arial"/>
              <a:buChar char="•"/>
            </a:pPr>
            <a:r>
              <a:rPr lang="en-US" sz="2215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tout patient qui présente un infection respiratoire à l’entrée de l’hopital</a:t>
            </a:r>
          </a:p>
          <a:p>
            <a:pPr marL="478402" lvl="1" indent="-239201" algn="l">
              <a:lnSpc>
                <a:spcPts val="3102"/>
              </a:lnSpc>
              <a:buFont typeface="Arial"/>
              <a:buChar char="•"/>
            </a:pPr>
            <a:r>
              <a:rPr lang="en-US" sz="2215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tout soignant qui réalise un soin direct ou de proximité avec risque de projections ou d’aérosolisation de sécrétions broncho-pulmonaires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48550" y="2782372"/>
            <a:ext cx="4829892" cy="5894830"/>
            <a:chOff x="0" y="0"/>
            <a:chExt cx="1272070" cy="155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2070" cy="1552548"/>
            </a:xfrm>
            <a:custGeom>
              <a:avLst/>
              <a:gdLst/>
              <a:ahLst/>
              <a:cxnLst/>
              <a:rect l="l" t="t" r="r" b="b"/>
              <a:pathLst>
                <a:path w="1272070" h="1552548">
                  <a:moveTo>
                    <a:pt x="94572" y="0"/>
                  </a:moveTo>
                  <a:lnTo>
                    <a:pt x="1177498" y="0"/>
                  </a:lnTo>
                  <a:cubicBezTo>
                    <a:pt x="1229729" y="0"/>
                    <a:pt x="1272070" y="42341"/>
                    <a:pt x="1272070" y="94572"/>
                  </a:cubicBezTo>
                  <a:lnTo>
                    <a:pt x="1272070" y="1457976"/>
                  </a:lnTo>
                  <a:cubicBezTo>
                    <a:pt x="1272070" y="1483058"/>
                    <a:pt x="1262106" y="1507113"/>
                    <a:pt x="1244371" y="1524848"/>
                  </a:cubicBezTo>
                  <a:cubicBezTo>
                    <a:pt x="1226635" y="1542584"/>
                    <a:pt x="1202580" y="1552548"/>
                    <a:pt x="1177498" y="1552548"/>
                  </a:cubicBezTo>
                  <a:lnTo>
                    <a:pt x="94572" y="1552548"/>
                  </a:lnTo>
                  <a:cubicBezTo>
                    <a:pt x="69490" y="1552548"/>
                    <a:pt x="45435" y="1542584"/>
                    <a:pt x="27700" y="1524848"/>
                  </a:cubicBezTo>
                  <a:cubicBezTo>
                    <a:pt x="9964" y="1507113"/>
                    <a:pt x="0" y="1483058"/>
                    <a:pt x="0" y="1457976"/>
                  </a:cubicBezTo>
                  <a:lnTo>
                    <a:pt x="0" y="94572"/>
                  </a:lnTo>
                  <a:cubicBezTo>
                    <a:pt x="0" y="69490"/>
                    <a:pt x="9964" y="45435"/>
                    <a:pt x="27700" y="27700"/>
                  </a:cubicBezTo>
                  <a:cubicBezTo>
                    <a:pt x="45435" y="9964"/>
                    <a:pt x="69490" y="0"/>
                    <a:pt x="94572" y="0"/>
                  </a:cubicBez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272070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29232" y="5748190"/>
            <a:ext cx="8730068" cy="3510110"/>
            <a:chOff x="0" y="0"/>
            <a:chExt cx="1352516" cy="5438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52516" cy="543808"/>
            </a:xfrm>
            <a:custGeom>
              <a:avLst/>
              <a:gdLst/>
              <a:ahLst/>
              <a:cxnLst/>
              <a:rect l="l" t="t" r="r" b="b"/>
              <a:pathLst>
                <a:path w="1352516" h="543808">
                  <a:moveTo>
                    <a:pt x="14189" y="0"/>
                  </a:moveTo>
                  <a:lnTo>
                    <a:pt x="1338327" y="0"/>
                  </a:lnTo>
                  <a:cubicBezTo>
                    <a:pt x="1346163" y="0"/>
                    <a:pt x="1352516" y="6353"/>
                    <a:pt x="1352516" y="14189"/>
                  </a:cubicBezTo>
                  <a:lnTo>
                    <a:pt x="1352516" y="529619"/>
                  </a:lnTo>
                  <a:cubicBezTo>
                    <a:pt x="1352516" y="537455"/>
                    <a:pt x="1346163" y="543808"/>
                    <a:pt x="1338327" y="543808"/>
                  </a:cubicBezTo>
                  <a:lnTo>
                    <a:pt x="14189" y="543808"/>
                  </a:lnTo>
                  <a:cubicBezTo>
                    <a:pt x="6353" y="543808"/>
                    <a:pt x="0" y="537455"/>
                    <a:pt x="0" y="529619"/>
                  </a:cubicBezTo>
                  <a:lnTo>
                    <a:pt x="0" y="14189"/>
                  </a:lnTo>
                  <a:cubicBezTo>
                    <a:pt x="0" y="6353"/>
                    <a:pt x="6353" y="0"/>
                    <a:pt x="14189" y="0"/>
                  </a:cubicBezTo>
                  <a:close/>
                </a:path>
              </a:pathLst>
            </a:custGeom>
            <a:blipFill>
              <a:blip r:embed="rId2"/>
              <a:stretch>
                <a:fillRect t="-20181" b="-20181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14848550" y="1944578"/>
            <a:ext cx="1226460" cy="379088"/>
          </a:xfrm>
          <a:custGeom>
            <a:avLst/>
            <a:gdLst/>
            <a:ahLst/>
            <a:cxnLst/>
            <a:rect l="l" t="t" r="r" b="b"/>
            <a:pathLst>
              <a:path w="1226460" h="379088">
                <a:moveTo>
                  <a:pt x="0" y="0"/>
                </a:moveTo>
                <a:lnTo>
                  <a:pt x="1226460" y="0"/>
                </a:lnTo>
                <a:lnTo>
                  <a:pt x="1226460" y="379087"/>
                </a:lnTo>
                <a:lnTo>
                  <a:pt x="0" y="379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98985" y="1028700"/>
            <a:ext cx="960315" cy="960315"/>
          </a:xfrm>
          <a:custGeom>
            <a:avLst/>
            <a:gdLst/>
            <a:ahLst/>
            <a:cxnLst/>
            <a:rect l="l" t="t" r="r" b="b"/>
            <a:pathLst>
              <a:path w="960315" h="960315">
                <a:moveTo>
                  <a:pt x="0" y="0"/>
                </a:moveTo>
                <a:lnTo>
                  <a:pt x="960315" y="0"/>
                </a:lnTo>
                <a:lnTo>
                  <a:pt x="960315" y="960315"/>
                </a:lnTo>
                <a:lnTo>
                  <a:pt x="0" y="9603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386494" y="2323665"/>
            <a:ext cx="757506" cy="1021931"/>
          </a:xfrm>
          <a:custGeom>
            <a:avLst/>
            <a:gdLst/>
            <a:ahLst/>
            <a:cxnLst/>
            <a:rect l="l" t="t" r="r" b="b"/>
            <a:pathLst>
              <a:path w="757506" h="1021931">
                <a:moveTo>
                  <a:pt x="0" y="0"/>
                </a:moveTo>
                <a:lnTo>
                  <a:pt x="757506" y="0"/>
                </a:lnTo>
                <a:lnTo>
                  <a:pt x="757506" y="1021931"/>
                </a:lnTo>
                <a:lnTo>
                  <a:pt x="0" y="10219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421419" y="3523986"/>
            <a:ext cx="1003480" cy="807802"/>
          </a:xfrm>
          <a:custGeom>
            <a:avLst/>
            <a:gdLst/>
            <a:ahLst/>
            <a:cxnLst/>
            <a:rect l="l" t="t" r="r" b="b"/>
            <a:pathLst>
              <a:path w="1003480" h="807802">
                <a:moveTo>
                  <a:pt x="0" y="0"/>
                </a:moveTo>
                <a:lnTo>
                  <a:pt x="1003480" y="0"/>
                </a:lnTo>
                <a:lnTo>
                  <a:pt x="1003480" y="807801"/>
                </a:lnTo>
                <a:lnTo>
                  <a:pt x="0" y="8078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081836" y="4799071"/>
            <a:ext cx="1186424" cy="624355"/>
          </a:xfrm>
          <a:custGeom>
            <a:avLst/>
            <a:gdLst/>
            <a:ahLst/>
            <a:cxnLst/>
            <a:rect l="l" t="t" r="r" b="b"/>
            <a:pathLst>
              <a:path w="1186424" h="624355">
                <a:moveTo>
                  <a:pt x="0" y="0"/>
                </a:moveTo>
                <a:lnTo>
                  <a:pt x="1186424" y="0"/>
                </a:lnTo>
                <a:lnTo>
                  <a:pt x="1186424" y="624355"/>
                </a:lnTo>
                <a:lnTo>
                  <a:pt x="0" y="62435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368304" y="5918805"/>
            <a:ext cx="1320793" cy="1547049"/>
          </a:xfrm>
          <a:custGeom>
            <a:avLst/>
            <a:gdLst/>
            <a:ahLst/>
            <a:cxnLst/>
            <a:rect l="l" t="t" r="r" b="b"/>
            <a:pathLst>
              <a:path w="1320793" h="1547049">
                <a:moveTo>
                  <a:pt x="0" y="0"/>
                </a:moveTo>
                <a:lnTo>
                  <a:pt x="1320792" y="0"/>
                </a:lnTo>
                <a:lnTo>
                  <a:pt x="1320792" y="1547049"/>
                </a:lnTo>
                <a:lnTo>
                  <a:pt x="0" y="154704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6365" y="8103970"/>
            <a:ext cx="987393" cy="1146465"/>
          </a:xfrm>
          <a:custGeom>
            <a:avLst/>
            <a:gdLst/>
            <a:ahLst/>
            <a:cxnLst/>
            <a:rect l="l" t="t" r="r" b="b"/>
            <a:pathLst>
              <a:path w="987393" h="1146465">
                <a:moveTo>
                  <a:pt x="0" y="0"/>
                </a:moveTo>
                <a:lnTo>
                  <a:pt x="987393" y="0"/>
                </a:lnTo>
                <a:lnTo>
                  <a:pt x="987393" y="1146465"/>
                </a:lnTo>
                <a:lnTo>
                  <a:pt x="0" y="11464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22551" y="192357"/>
            <a:ext cx="13338305" cy="1782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03"/>
              </a:lnSpc>
            </a:pPr>
            <a:r>
              <a:rPr lang="en-US" sz="5199" b="1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LES MESURES ORGANISATIONNELLES EN PÉRIODE ÉPIDÉMIQUE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77557" y="2734747"/>
            <a:ext cx="5067459" cy="78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E2F5F"/>
                </a:solidFill>
                <a:latin typeface="Open Sans"/>
                <a:ea typeface="Open Sans"/>
                <a:cs typeface="Open Sans"/>
                <a:sym typeface="Open Sans"/>
              </a:rPr>
              <a:t>Port de masque à usage médical dès l’entrée dans les bâtiments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737665" y="4007652"/>
            <a:ext cx="4576924" cy="38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E2F5F"/>
                </a:solidFill>
                <a:latin typeface="Open Sans"/>
                <a:ea typeface="Open Sans"/>
                <a:cs typeface="Open Sans"/>
                <a:sym typeface="Open Sans"/>
              </a:rPr>
              <a:t>Cohorting des patients/résidents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583086" y="5063623"/>
            <a:ext cx="4946146" cy="38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E2F5F"/>
                </a:solidFill>
                <a:latin typeface="Open Sans"/>
                <a:ea typeface="Open Sans"/>
                <a:cs typeface="Open Sans"/>
                <a:sym typeface="Open Sans"/>
              </a:rPr>
              <a:t>Jauge dans les locaux communs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095557" y="6651726"/>
            <a:ext cx="4946146" cy="389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E2F5F"/>
                </a:solidFill>
                <a:latin typeface="Open Sans"/>
                <a:ea typeface="Open Sans"/>
                <a:cs typeface="Open Sans"/>
                <a:sym typeface="Open Sans"/>
              </a:rPr>
              <a:t>Encadrement des visites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2358" y="8258771"/>
            <a:ext cx="6932642" cy="789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</a:pPr>
            <a:r>
              <a:rPr lang="en-US" sz="2300">
                <a:solidFill>
                  <a:srgbClr val="0E2F5F"/>
                </a:solidFill>
                <a:latin typeface="Open Sans"/>
                <a:ea typeface="Open Sans"/>
                <a:cs typeface="Open Sans"/>
                <a:sym typeface="Open Sans"/>
              </a:rPr>
              <a:t>Vaccination des professionnels de santé et des patients/résidents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2996" y="3586069"/>
            <a:ext cx="18288000" cy="6061635"/>
            <a:chOff x="0" y="0"/>
            <a:chExt cx="4816593" cy="15964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1596480"/>
            </a:xfrm>
            <a:custGeom>
              <a:avLst/>
              <a:gdLst/>
              <a:ahLst/>
              <a:cxnLst/>
              <a:rect l="l" t="t" r="r" b="b"/>
              <a:pathLst>
                <a:path w="4816592" h="1596480">
                  <a:moveTo>
                    <a:pt x="0" y="0"/>
                  </a:moveTo>
                  <a:lnTo>
                    <a:pt x="4816592" y="0"/>
                  </a:lnTo>
                  <a:lnTo>
                    <a:pt x="4816592" y="1596480"/>
                  </a:lnTo>
                  <a:lnTo>
                    <a:pt x="0" y="1596480"/>
                  </a:lnTo>
                  <a:close/>
                </a:path>
              </a:pathLst>
            </a:custGeom>
            <a:solidFill>
              <a:srgbClr val="F1F1F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16593" cy="16441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5172075"/>
            <a:ext cx="5060185" cy="665701"/>
            <a:chOff x="0" y="0"/>
            <a:chExt cx="1332724" cy="1753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32724" cy="175329"/>
            </a:xfrm>
            <a:custGeom>
              <a:avLst/>
              <a:gdLst/>
              <a:ahLst/>
              <a:cxnLst/>
              <a:rect l="l" t="t" r="r" b="b"/>
              <a:pathLst>
                <a:path w="1332724" h="175329">
                  <a:moveTo>
                    <a:pt x="78028" y="0"/>
                  </a:moveTo>
                  <a:lnTo>
                    <a:pt x="1254695" y="0"/>
                  </a:lnTo>
                  <a:cubicBezTo>
                    <a:pt x="1297789" y="0"/>
                    <a:pt x="1332724" y="34934"/>
                    <a:pt x="1332724" y="78028"/>
                  </a:cubicBezTo>
                  <a:lnTo>
                    <a:pt x="1332724" y="97300"/>
                  </a:lnTo>
                  <a:cubicBezTo>
                    <a:pt x="1332724" y="117995"/>
                    <a:pt x="1324503" y="137841"/>
                    <a:pt x="1309870" y="152475"/>
                  </a:cubicBezTo>
                  <a:cubicBezTo>
                    <a:pt x="1295236" y="167108"/>
                    <a:pt x="1275390" y="175329"/>
                    <a:pt x="1254695" y="175329"/>
                  </a:cubicBezTo>
                  <a:lnTo>
                    <a:pt x="78028" y="175329"/>
                  </a:lnTo>
                  <a:cubicBezTo>
                    <a:pt x="57334" y="175329"/>
                    <a:pt x="37487" y="167108"/>
                    <a:pt x="22854" y="152475"/>
                  </a:cubicBezTo>
                  <a:cubicBezTo>
                    <a:pt x="8221" y="137841"/>
                    <a:pt x="0" y="117995"/>
                    <a:pt x="0" y="97300"/>
                  </a:cubicBezTo>
                  <a:lnTo>
                    <a:pt x="0" y="78028"/>
                  </a:lnTo>
                  <a:cubicBezTo>
                    <a:pt x="0" y="57334"/>
                    <a:pt x="8221" y="37487"/>
                    <a:pt x="22854" y="22854"/>
                  </a:cubicBezTo>
                  <a:cubicBezTo>
                    <a:pt x="37487" y="8221"/>
                    <a:pt x="57334" y="0"/>
                    <a:pt x="78028" y="0"/>
                  </a:cubicBezTo>
                  <a:close/>
                </a:path>
              </a:pathLst>
            </a:custGeom>
            <a:solidFill>
              <a:srgbClr val="C2EBF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332724" cy="2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617096" y="5085363"/>
            <a:ext cx="5060185" cy="665701"/>
            <a:chOff x="0" y="0"/>
            <a:chExt cx="1332724" cy="1753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32724" cy="175329"/>
            </a:xfrm>
            <a:custGeom>
              <a:avLst/>
              <a:gdLst/>
              <a:ahLst/>
              <a:cxnLst/>
              <a:rect l="l" t="t" r="r" b="b"/>
              <a:pathLst>
                <a:path w="1332724" h="175329">
                  <a:moveTo>
                    <a:pt x="78028" y="0"/>
                  </a:moveTo>
                  <a:lnTo>
                    <a:pt x="1254695" y="0"/>
                  </a:lnTo>
                  <a:cubicBezTo>
                    <a:pt x="1297789" y="0"/>
                    <a:pt x="1332724" y="34934"/>
                    <a:pt x="1332724" y="78028"/>
                  </a:cubicBezTo>
                  <a:lnTo>
                    <a:pt x="1332724" y="97300"/>
                  </a:lnTo>
                  <a:cubicBezTo>
                    <a:pt x="1332724" y="117995"/>
                    <a:pt x="1324503" y="137841"/>
                    <a:pt x="1309870" y="152475"/>
                  </a:cubicBezTo>
                  <a:cubicBezTo>
                    <a:pt x="1295236" y="167108"/>
                    <a:pt x="1275390" y="175329"/>
                    <a:pt x="1254695" y="175329"/>
                  </a:cubicBezTo>
                  <a:lnTo>
                    <a:pt x="78028" y="175329"/>
                  </a:lnTo>
                  <a:cubicBezTo>
                    <a:pt x="57334" y="175329"/>
                    <a:pt x="37487" y="167108"/>
                    <a:pt x="22854" y="152475"/>
                  </a:cubicBezTo>
                  <a:cubicBezTo>
                    <a:pt x="8221" y="137841"/>
                    <a:pt x="0" y="117995"/>
                    <a:pt x="0" y="97300"/>
                  </a:cubicBezTo>
                  <a:lnTo>
                    <a:pt x="0" y="78028"/>
                  </a:lnTo>
                  <a:cubicBezTo>
                    <a:pt x="0" y="57334"/>
                    <a:pt x="8221" y="37487"/>
                    <a:pt x="22854" y="22854"/>
                  </a:cubicBezTo>
                  <a:cubicBezTo>
                    <a:pt x="37487" y="8221"/>
                    <a:pt x="57334" y="0"/>
                    <a:pt x="78028" y="0"/>
                  </a:cubicBezTo>
                  <a:close/>
                </a:path>
              </a:pathLst>
            </a:custGeom>
            <a:solidFill>
              <a:srgbClr val="C2EBF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332724" cy="2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201156" y="5085363"/>
            <a:ext cx="5060185" cy="665701"/>
            <a:chOff x="0" y="0"/>
            <a:chExt cx="1332724" cy="17532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32724" cy="175329"/>
            </a:xfrm>
            <a:custGeom>
              <a:avLst/>
              <a:gdLst/>
              <a:ahLst/>
              <a:cxnLst/>
              <a:rect l="l" t="t" r="r" b="b"/>
              <a:pathLst>
                <a:path w="1332724" h="175329">
                  <a:moveTo>
                    <a:pt x="78028" y="0"/>
                  </a:moveTo>
                  <a:lnTo>
                    <a:pt x="1254695" y="0"/>
                  </a:lnTo>
                  <a:cubicBezTo>
                    <a:pt x="1297789" y="0"/>
                    <a:pt x="1332724" y="34934"/>
                    <a:pt x="1332724" y="78028"/>
                  </a:cubicBezTo>
                  <a:lnTo>
                    <a:pt x="1332724" y="97300"/>
                  </a:lnTo>
                  <a:cubicBezTo>
                    <a:pt x="1332724" y="117995"/>
                    <a:pt x="1324503" y="137841"/>
                    <a:pt x="1309870" y="152475"/>
                  </a:cubicBezTo>
                  <a:cubicBezTo>
                    <a:pt x="1295236" y="167108"/>
                    <a:pt x="1275390" y="175329"/>
                    <a:pt x="1254695" y="175329"/>
                  </a:cubicBezTo>
                  <a:lnTo>
                    <a:pt x="78028" y="175329"/>
                  </a:lnTo>
                  <a:cubicBezTo>
                    <a:pt x="57334" y="175329"/>
                    <a:pt x="37487" y="167108"/>
                    <a:pt x="22854" y="152475"/>
                  </a:cubicBezTo>
                  <a:cubicBezTo>
                    <a:pt x="8221" y="137841"/>
                    <a:pt x="0" y="117995"/>
                    <a:pt x="0" y="97300"/>
                  </a:cubicBezTo>
                  <a:lnTo>
                    <a:pt x="0" y="78028"/>
                  </a:lnTo>
                  <a:cubicBezTo>
                    <a:pt x="0" y="57334"/>
                    <a:pt x="8221" y="37487"/>
                    <a:pt x="22854" y="22854"/>
                  </a:cubicBezTo>
                  <a:cubicBezTo>
                    <a:pt x="37487" y="8221"/>
                    <a:pt x="57334" y="0"/>
                    <a:pt x="78028" y="0"/>
                  </a:cubicBezTo>
                  <a:close/>
                </a:path>
              </a:pathLst>
            </a:custGeom>
            <a:solidFill>
              <a:srgbClr val="C2EBF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332724" cy="222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6005026"/>
            <a:ext cx="5060185" cy="1998158"/>
            <a:chOff x="0" y="0"/>
            <a:chExt cx="1332724" cy="5262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32724" cy="526264"/>
            </a:xfrm>
            <a:custGeom>
              <a:avLst/>
              <a:gdLst/>
              <a:ahLst/>
              <a:cxnLst/>
              <a:rect l="l" t="t" r="r" b="b"/>
              <a:pathLst>
                <a:path w="1332724" h="526264">
                  <a:moveTo>
                    <a:pt x="29069" y="0"/>
                  </a:moveTo>
                  <a:lnTo>
                    <a:pt x="1303654" y="0"/>
                  </a:lnTo>
                  <a:cubicBezTo>
                    <a:pt x="1319709" y="0"/>
                    <a:pt x="1332724" y="13015"/>
                    <a:pt x="1332724" y="29069"/>
                  </a:cubicBezTo>
                  <a:lnTo>
                    <a:pt x="1332724" y="497195"/>
                  </a:lnTo>
                  <a:cubicBezTo>
                    <a:pt x="1332724" y="504904"/>
                    <a:pt x="1329661" y="512298"/>
                    <a:pt x="1324209" y="517750"/>
                  </a:cubicBezTo>
                  <a:cubicBezTo>
                    <a:pt x="1318758" y="523201"/>
                    <a:pt x="1311364" y="526264"/>
                    <a:pt x="1303654" y="526264"/>
                  </a:cubicBezTo>
                  <a:lnTo>
                    <a:pt x="29069" y="526264"/>
                  </a:lnTo>
                  <a:cubicBezTo>
                    <a:pt x="13015" y="526264"/>
                    <a:pt x="0" y="513249"/>
                    <a:pt x="0" y="497195"/>
                  </a:cubicBezTo>
                  <a:lnTo>
                    <a:pt x="0" y="29069"/>
                  </a:lnTo>
                  <a:cubicBezTo>
                    <a:pt x="0" y="13015"/>
                    <a:pt x="13015" y="0"/>
                    <a:pt x="29069" y="0"/>
                  </a:cubicBezTo>
                  <a:close/>
                </a:path>
              </a:pathLst>
            </a:custGeom>
            <a:solidFill>
              <a:srgbClr val="ECF8FE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332724" cy="573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17096" y="6005026"/>
            <a:ext cx="5060185" cy="1998158"/>
            <a:chOff x="0" y="0"/>
            <a:chExt cx="1332724" cy="52626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32724" cy="526264"/>
            </a:xfrm>
            <a:custGeom>
              <a:avLst/>
              <a:gdLst/>
              <a:ahLst/>
              <a:cxnLst/>
              <a:rect l="l" t="t" r="r" b="b"/>
              <a:pathLst>
                <a:path w="1332724" h="526264">
                  <a:moveTo>
                    <a:pt x="29069" y="0"/>
                  </a:moveTo>
                  <a:lnTo>
                    <a:pt x="1303654" y="0"/>
                  </a:lnTo>
                  <a:cubicBezTo>
                    <a:pt x="1319709" y="0"/>
                    <a:pt x="1332724" y="13015"/>
                    <a:pt x="1332724" y="29069"/>
                  </a:cubicBezTo>
                  <a:lnTo>
                    <a:pt x="1332724" y="497195"/>
                  </a:lnTo>
                  <a:cubicBezTo>
                    <a:pt x="1332724" y="504904"/>
                    <a:pt x="1329661" y="512298"/>
                    <a:pt x="1324209" y="517750"/>
                  </a:cubicBezTo>
                  <a:cubicBezTo>
                    <a:pt x="1318758" y="523201"/>
                    <a:pt x="1311364" y="526264"/>
                    <a:pt x="1303654" y="526264"/>
                  </a:cubicBezTo>
                  <a:lnTo>
                    <a:pt x="29069" y="526264"/>
                  </a:lnTo>
                  <a:cubicBezTo>
                    <a:pt x="13015" y="526264"/>
                    <a:pt x="0" y="513249"/>
                    <a:pt x="0" y="497195"/>
                  </a:cubicBezTo>
                  <a:lnTo>
                    <a:pt x="0" y="29069"/>
                  </a:lnTo>
                  <a:cubicBezTo>
                    <a:pt x="0" y="13015"/>
                    <a:pt x="13015" y="0"/>
                    <a:pt x="29069" y="0"/>
                  </a:cubicBezTo>
                  <a:close/>
                </a:path>
              </a:pathLst>
            </a:custGeom>
            <a:solidFill>
              <a:srgbClr val="ECF8FE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1332724" cy="5738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199115" y="6005026"/>
            <a:ext cx="5060185" cy="1896283"/>
            <a:chOff x="0" y="0"/>
            <a:chExt cx="1332724" cy="49943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32724" cy="499432"/>
            </a:xfrm>
            <a:custGeom>
              <a:avLst/>
              <a:gdLst/>
              <a:ahLst/>
              <a:cxnLst/>
              <a:rect l="l" t="t" r="r" b="b"/>
              <a:pathLst>
                <a:path w="1332724" h="499432">
                  <a:moveTo>
                    <a:pt x="29069" y="0"/>
                  </a:moveTo>
                  <a:lnTo>
                    <a:pt x="1303654" y="0"/>
                  </a:lnTo>
                  <a:cubicBezTo>
                    <a:pt x="1319709" y="0"/>
                    <a:pt x="1332724" y="13015"/>
                    <a:pt x="1332724" y="29069"/>
                  </a:cubicBezTo>
                  <a:lnTo>
                    <a:pt x="1332724" y="470363"/>
                  </a:lnTo>
                  <a:cubicBezTo>
                    <a:pt x="1332724" y="486418"/>
                    <a:pt x="1319709" y="499432"/>
                    <a:pt x="1303654" y="499432"/>
                  </a:cubicBezTo>
                  <a:lnTo>
                    <a:pt x="29069" y="499432"/>
                  </a:lnTo>
                  <a:cubicBezTo>
                    <a:pt x="21360" y="499432"/>
                    <a:pt x="13966" y="496370"/>
                    <a:pt x="8514" y="490918"/>
                  </a:cubicBezTo>
                  <a:cubicBezTo>
                    <a:pt x="3063" y="485467"/>
                    <a:pt x="0" y="478073"/>
                    <a:pt x="0" y="470363"/>
                  </a:cubicBezTo>
                  <a:lnTo>
                    <a:pt x="0" y="29069"/>
                  </a:lnTo>
                  <a:cubicBezTo>
                    <a:pt x="0" y="13015"/>
                    <a:pt x="13015" y="0"/>
                    <a:pt x="29069" y="0"/>
                  </a:cubicBezTo>
                  <a:close/>
                </a:path>
              </a:pathLst>
            </a:custGeom>
            <a:solidFill>
              <a:srgbClr val="ECF8FE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332724" cy="5470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6610242" y="2442533"/>
            <a:ext cx="5296125" cy="1829614"/>
            <a:chOff x="0" y="0"/>
            <a:chExt cx="1394864" cy="481874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94864" cy="481874"/>
            </a:xfrm>
            <a:custGeom>
              <a:avLst/>
              <a:gdLst/>
              <a:ahLst/>
              <a:cxnLst/>
              <a:rect l="l" t="t" r="r" b="b"/>
              <a:pathLst>
                <a:path w="1394864" h="481874">
                  <a:moveTo>
                    <a:pt x="0" y="0"/>
                  </a:moveTo>
                  <a:lnTo>
                    <a:pt x="1394864" y="0"/>
                  </a:lnTo>
                  <a:lnTo>
                    <a:pt x="1394864" y="481874"/>
                  </a:lnTo>
                  <a:lnTo>
                    <a:pt x="0" y="481874"/>
                  </a:lnTo>
                  <a:close/>
                </a:path>
              </a:pathLst>
            </a:custGeom>
            <a:solidFill>
              <a:srgbClr val="51ABE4">
                <a:alpha val="97647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47625"/>
              <a:ext cx="1394864" cy="5294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2878524" y="8250834"/>
            <a:ext cx="1014335" cy="1090683"/>
          </a:xfrm>
          <a:custGeom>
            <a:avLst/>
            <a:gdLst/>
            <a:ahLst/>
            <a:cxnLst/>
            <a:rect l="l" t="t" r="r" b="b"/>
            <a:pathLst>
              <a:path w="1014335" h="1090683">
                <a:moveTo>
                  <a:pt x="0" y="0"/>
                </a:moveTo>
                <a:lnTo>
                  <a:pt x="1014335" y="0"/>
                </a:lnTo>
                <a:lnTo>
                  <a:pt x="1014335" y="1090683"/>
                </a:lnTo>
                <a:lnTo>
                  <a:pt x="0" y="10906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440907" y="8245341"/>
            <a:ext cx="1716148" cy="928865"/>
          </a:xfrm>
          <a:custGeom>
            <a:avLst/>
            <a:gdLst/>
            <a:ahLst/>
            <a:cxnLst/>
            <a:rect l="l" t="t" r="r" b="b"/>
            <a:pathLst>
              <a:path w="1716148" h="928865">
                <a:moveTo>
                  <a:pt x="0" y="0"/>
                </a:moveTo>
                <a:lnTo>
                  <a:pt x="1716147" y="0"/>
                </a:lnTo>
                <a:lnTo>
                  <a:pt x="1716147" y="928865"/>
                </a:lnTo>
                <a:lnTo>
                  <a:pt x="0" y="9288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5400000">
            <a:off x="14227593" y="8073242"/>
            <a:ext cx="1007311" cy="1273063"/>
          </a:xfrm>
          <a:custGeom>
            <a:avLst/>
            <a:gdLst/>
            <a:ahLst/>
            <a:cxnLst/>
            <a:rect l="l" t="t" r="r" b="b"/>
            <a:pathLst>
              <a:path w="1007311" h="1273063">
                <a:moveTo>
                  <a:pt x="0" y="0"/>
                </a:moveTo>
                <a:lnTo>
                  <a:pt x="1007311" y="0"/>
                </a:lnTo>
                <a:lnTo>
                  <a:pt x="1007311" y="1273063"/>
                </a:lnTo>
                <a:lnTo>
                  <a:pt x="0" y="1273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4990814" y="285298"/>
            <a:ext cx="8882607" cy="943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30"/>
              </a:lnSpc>
              <a:spcBef>
                <a:spcPct val="0"/>
              </a:spcBef>
            </a:pPr>
            <a:r>
              <a:rPr lang="en-US" sz="5299" b="1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CE QUI NE CHANGE PAS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853931" y="5199791"/>
            <a:ext cx="2580138" cy="38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21828"/>
                </a:solidFill>
                <a:latin typeface="Aileron Bold"/>
                <a:ea typeface="Aileron Bold"/>
                <a:cs typeface="Aileron Bold"/>
                <a:sym typeface="Aileron Bold"/>
              </a:rPr>
              <a:t>EPI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201156" y="5199791"/>
            <a:ext cx="4880376" cy="38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21828"/>
                </a:solidFill>
                <a:latin typeface="Aileron Bold"/>
                <a:ea typeface="Aileron Bold"/>
                <a:cs typeface="Aileron Bold"/>
                <a:sym typeface="Aileron Bold"/>
              </a:rPr>
              <a:t>Entretien de l’environnement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92746" y="6956480"/>
            <a:ext cx="4431580" cy="38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gants seulement si nécessaires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93259" y="5286503"/>
            <a:ext cx="4331066" cy="38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131212"/>
                </a:solidFill>
                <a:latin typeface="Aileron Bold"/>
                <a:ea typeface="Aileron Bold"/>
                <a:cs typeface="Aileron Bold"/>
                <a:sym typeface="Aileron Bold"/>
              </a:rPr>
              <a:t>Hygiène des mains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145431" y="6251696"/>
            <a:ext cx="3849709" cy="1189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lunettes  et protection de la tenue si soin à risque de projection/aérosolisation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048881" y="6366581"/>
            <a:ext cx="3773889" cy="7892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désinfection des surfaces et du matériel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435855" y="2520410"/>
            <a:ext cx="5644899" cy="158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Les Précautions Standard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343003" y="6366581"/>
            <a:ext cx="4431580" cy="389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20"/>
              </a:lnSpc>
            </a:pPr>
            <a:r>
              <a:rPr lang="en-US" sz="23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FHA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65474" y="3675925"/>
            <a:ext cx="16072052" cy="3062447"/>
            <a:chOff x="0" y="0"/>
            <a:chExt cx="4232968" cy="8065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32968" cy="806571"/>
            </a:xfrm>
            <a:custGeom>
              <a:avLst/>
              <a:gdLst/>
              <a:ahLst/>
              <a:cxnLst/>
              <a:rect l="l" t="t" r="r" b="b"/>
              <a:pathLst>
                <a:path w="4232968" h="806571">
                  <a:moveTo>
                    <a:pt x="7226" y="0"/>
                  </a:moveTo>
                  <a:lnTo>
                    <a:pt x="4225743" y="0"/>
                  </a:lnTo>
                  <a:cubicBezTo>
                    <a:pt x="4227659" y="0"/>
                    <a:pt x="4229497" y="761"/>
                    <a:pt x="4230852" y="2116"/>
                  </a:cubicBezTo>
                  <a:cubicBezTo>
                    <a:pt x="4232207" y="3471"/>
                    <a:pt x="4232968" y="5309"/>
                    <a:pt x="4232968" y="7226"/>
                  </a:cubicBezTo>
                  <a:lnTo>
                    <a:pt x="4232968" y="799345"/>
                  </a:lnTo>
                  <a:cubicBezTo>
                    <a:pt x="4232968" y="801261"/>
                    <a:pt x="4232207" y="803099"/>
                    <a:pt x="4230852" y="804454"/>
                  </a:cubicBezTo>
                  <a:cubicBezTo>
                    <a:pt x="4229497" y="805809"/>
                    <a:pt x="4227659" y="806571"/>
                    <a:pt x="4225743" y="806571"/>
                  </a:cubicBezTo>
                  <a:lnTo>
                    <a:pt x="7226" y="806571"/>
                  </a:lnTo>
                  <a:cubicBezTo>
                    <a:pt x="5309" y="806571"/>
                    <a:pt x="3471" y="805809"/>
                    <a:pt x="2116" y="804454"/>
                  </a:cubicBezTo>
                  <a:cubicBezTo>
                    <a:pt x="761" y="803099"/>
                    <a:pt x="0" y="801261"/>
                    <a:pt x="0" y="799345"/>
                  </a:cubicBezTo>
                  <a:lnTo>
                    <a:pt x="0" y="7226"/>
                  </a:lnTo>
                  <a:cubicBezTo>
                    <a:pt x="0" y="5309"/>
                    <a:pt x="761" y="3471"/>
                    <a:pt x="2116" y="2116"/>
                  </a:cubicBezTo>
                  <a:cubicBezTo>
                    <a:pt x="3471" y="761"/>
                    <a:pt x="5309" y="0"/>
                    <a:pt x="7226" y="0"/>
                  </a:cubicBezTo>
                  <a:close/>
                </a:path>
              </a:pathLst>
            </a:custGeom>
            <a:solidFill>
              <a:srgbClr val="F2F2F2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32968" cy="85419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20139" y="4405935"/>
            <a:ext cx="4048806" cy="1026113"/>
            <a:chOff x="0" y="0"/>
            <a:chExt cx="1066352" cy="2702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6352" cy="270252"/>
            </a:xfrm>
            <a:custGeom>
              <a:avLst/>
              <a:gdLst/>
              <a:ahLst/>
              <a:cxnLst/>
              <a:rect l="l" t="t" r="r" b="b"/>
              <a:pathLst>
                <a:path w="1066352" h="270252">
                  <a:moveTo>
                    <a:pt x="97520" y="0"/>
                  </a:moveTo>
                  <a:lnTo>
                    <a:pt x="968833" y="0"/>
                  </a:lnTo>
                  <a:cubicBezTo>
                    <a:pt x="994696" y="0"/>
                    <a:pt x="1019501" y="10274"/>
                    <a:pt x="1037789" y="28563"/>
                  </a:cubicBezTo>
                  <a:cubicBezTo>
                    <a:pt x="1056078" y="46851"/>
                    <a:pt x="1066352" y="71656"/>
                    <a:pt x="1066352" y="97520"/>
                  </a:cubicBezTo>
                  <a:lnTo>
                    <a:pt x="1066352" y="172732"/>
                  </a:lnTo>
                  <a:cubicBezTo>
                    <a:pt x="1066352" y="226591"/>
                    <a:pt x="1022691" y="270252"/>
                    <a:pt x="968833" y="270252"/>
                  </a:cubicBezTo>
                  <a:lnTo>
                    <a:pt x="97520" y="270252"/>
                  </a:lnTo>
                  <a:cubicBezTo>
                    <a:pt x="71656" y="270252"/>
                    <a:pt x="46851" y="259978"/>
                    <a:pt x="28563" y="241689"/>
                  </a:cubicBezTo>
                  <a:cubicBezTo>
                    <a:pt x="10274" y="223401"/>
                    <a:pt x="0" y="198596"/>
                    <a:pt x="0" y="172732"/>
                  </a:cubicBezTo>
                  <a:lnTo>
                    <a:pt x="0" y="97520"/>
                  </a:lnTo>
                  <a:cubicBezTo>
                    <a:pt x="0" y="71656"/>
                    <a:pt x="10274" y="46851"/>
                    <a:pt x="28563" y="28563"/>
                  </a:cubicBezTo>
                  <a:cubicBezTo>
                    <a:pt x="46851" y="10274"/>
                    <a:pt x="71656" y="0"/>
                    <a:pt x="97520" y="0"/>
                  </a:cubicBezTo>
                  <a:close/>
                </a:path>
              </a:pathLst>
            </a:custGeom>
            <a:solidFill>
              <a:srgbClr val="108CB5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1066352" cy="317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875978" y="4402409"/>
            <a:ext cx="4048806" cy="1029639"/>
            <a:chOff x="0" y="0"/>
            <a:chExt cx="1066352" cy="2711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66352" cy="271181"/>
            </a:xfrm>
            <a:custGeom>
              <a:avLst/>
              <a:gdLst/>
              <a:ahLst/>
              <a:cxnLst/>
              <a:rect l="l" t="t" r="r" b="b"/>
              <a:pathLst>
                <a:path w="1066352" h="271181">
                  <a:moveTo>
                    <a:pt x="97520" y="0"/>
                  </a:moveTo>
                  <a:lnTo>
                    <a:pt x="968833" y="0"/>
                  </a:lnTo>
                  <a:cubicBezTo>
                    <a:pt x="994696" y="0"/>
                    <a:pt x="1019501" y="10274"/>
                    <a:pt x="1037789" y="28563"/>
                  </a:cubicBezTo>
                  <a:cubicBezTo>
                    <a:pt x="1056078" y="46851"/>
                    <a:pt x="1066352" y="71656"/>
                    <a:pt x="1066352" y="97520"/>
                  </a:cubicBezTo>
                  <a:lnTo>
                    <a:pt x="1066352" y="173661"/>
                  </a:lnTo>
                  <a:cubicBezTo>
                    <a:pt x="1066352" y="199525"/>
                    <a:pt x="1056078" y="224329"/>
                    <a:pt x="1037789" y="242618"/>
                  </a:cubicBezTo>
                  <a:cubicBezTo>
                    <a:pt x="1019501" y="260906"/>
                    <a:pt x="994696" y="271181"/>
                    <a:pt x="968833" y="271181"/>
                  </a:cubicBezTo>
                  <a:lnTo>
                    <a:pt x="97520" y="271181"/>
                  </a:lnTo>
                  <a:cubicBezTo>
                    <a:pt x="71656" y="271181"/>
                    <a:pt x="46851" y="260906"/>
                    <a:pt x="28563" y="242618"/>
                  </a:cubicBezTo>
                  <a:cubicBezTo>
                    <a:pt x="10274" y="224329"/>
                    <a:pt x="0" y="199525"/>
                    <a:pt x="0" y="173661"/>
                  </a:cubicBezTo>
                  <a:lnTo>
                    <a:pt x="0" y="97520"/>
                  </a:lnTo>
                  <a:cubicBezTo>
                    <a:pt x="0" y="71656"/>
                    <a:pt x="10274" y="46851"/>
                    <a:pt x="28563" y="28563"/>
                  </a:cubicBezTo>
                  <a:cubicBezTo>
                    <a:pt x="46851" y="10274"/>
                    <a:pt x="71656" y="0"/>
                    <a:pt x="97520" y="0"/>
                  </a:cubicBezTo>
                  <a:close/>
                </a:path>
              </a:pathLst>
            </a:custGeom>
            <a:solidFill>
              <a:srgbClr val="108CB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066352" cy="3188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64301" y="4396410"/>
            <a:ext cx="4048806" cy="1035638"/>
            <a:chOff x="0" y="0"/>
            <a:chExt cx="1066352" cy="27276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66352" cy="272761"/>
            </a:xfrm>
            <a:custGeom>
              <a:avLst/>
              <a:gdLst/>
              <a:ahLst/>
              <a:cxnLst/>
              <a:rect l="l" t="t" r="r" b="b"/>
              <a:pathLst>
                <a:path w="1066352" h="272761">
                  <a:moveTo>
                    <a:pt x="97520" y="0"/>
                  </a:moveTo>
                  <a:lnTo>
                    <a:pt x="968833" y="0"/>
                  </a:lnTo>
                  <a:cubicBezTo>
                    <a:pt x="994696" y="0"/>
                    <a:pt x="1019501" y="10274"/>
                    <a:pt x="1037789" y="28563"/>
                  </a:cubicBezTo>
                  <a:cubicBezTo>
                    <a:pt x="1056078" y="46851"/>
                    <a:pt x="1066352" y="71656"/>
                    <a:pt x="1066352" y="97520"/>
                  </a:cubicBezTo>
                  <a:lnTo>
                    <a:pt x="1066352" y="175241"/>
                  </a:lnTo>
                  <a:cubicBezTo>
                    <a:pt x="1066352" y="229100"/>
                    <a:pt x="1022691" y="272761"/>
                    <a:pt x="968833" y="272761"/>
                  </a:cubicBezTo>
                  <a:lnTo>
                    <a:pt x="97520" y="272761"/>
                  </a:lnTo>
                  <a:cubicBezTo>
                    <a:pt x="71656" y="272761"/>
                    <a:pt x="46851" y="262486"/>
                    <a:pt x="28563" y="244198"/>
                  </a:cubicBezTo>
                  <a:cubicBezTo>
                    <a:pt x="10274" y="225909"/>
                    <a:pt x="0" y="201105"/>
                    <a:pt x="0" y="175241"/>
                  </a:cubicBezTo>
                  <a:lnTo>
                    <a:pt x="0" y="97520"/>
                  </a:lnTo>
                  <a:cubicBezTo>
                    <a:pt x="0" y="71656"/>
                    <a:pt x="10274" y="46851"/>
                    <a:pt x="28563" y="28563"/>
                  </a:cubicBezTo>
                  <a:cubicBezTo>
                    <a:pt x="46851" y="10274"/>
                    <a:pt x="71656" y="0"/>
                    <a:pt x="97520" y="0"/>
                  </a:cubicBezTo>
                  <a:close/>
                </a:path>
              </a:pathLst>
            </a:custGeom>
            <a:solidFill>
              <a:srgbClr val="108CB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066352" cy="320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 flipV="1">
            <a:off x="7013581" y="3481031"/>
            <a:ext cx="11923944" cy="0"/>
          </a:xfrm>
          <a:prstGeom prst="line">
            <a:avLst/>
          </a:prstGeom>
          <a:ln w="38100" cap="flat">
            <a:solidFill>
              <a:srgbClr val="5188C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5" name="Group 15"/>
          <p:cNvGrpSpPr/>
          <p:nvPr/>
        </p:nvGrpSpPr>
        <p:grpSpPr>
          <a:xfrm>
            <a:off x="6454905" y="3273333"/>
            <a:ext cx="890951" cy="89095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86291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708591" y="3230449"/>
            <a:ext cx="890951" cy="8909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86291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962278" y="3187565"/>
            <a:ext cx="890951" cy="890951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86291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5400000">
            <a:off x="6715012" y="3523914"/>
            <a:ext cx="389788" cy="389788"/>
          </a:xfrm>
          <a:custGeom>
            <a:avLst/>
            <a:gdLst/>
            <a:ahLst/>
            <a:cxnLst/>
            <a:rect l="l" t="t" r="r" b="b"/>
            <a:pathLst>
              <a:path w="389788" h="389788">
                <a:moveTo>
                  <a:pt x="0" y="0"/>
                </a:moveTo>
                <a:lnTo>
                  <a:pt x="389788" y="0"/>
                </a:lnTo>
                <a:lnTo>
                  <a:pt x="389788" y="389788"/>
                </a:lnTo>
                <a:lnTo>
                  <a:pt x="0" y="389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5400000">
            <a:off x="10959173" y="3481031"/>
            <a:ext cx="389788" cy="389788"/>
          </a:xfrm>
          <a:custGeom>
            <a:avLst/>
            <a:gdLst/>
            <a:ahLst/>
            <a:cxnLst/>
            <a:rect l="l" t="t" r="r" b="b"/>
            <a:pathLst>
              <a:path w="389788" h="389788">
                <a:moveTo>
                  <a:pt x="0" y="0"/>
                </a:moveTo>
                <a:lnTo>
                  <a:pt x="389788" y="0"/>
                </a:lnTo>
                <a:lnTo>
                  <a:pt x="389788" y="389788"/>
                </a:lnTo>
                <a:lnTo>
                  <a:pt x="0" y="389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5400000">
            <a:off x="15203335" y="3438147"/>
            <a:ext cx="389788" cy="389788"/>
          </a:xfrm>
          <a:custGeom>
            <a:avLst/>
            <a:gdLst/>
            <a:ahLst/>
            <a:cxnLst/>
            <a:rect l="l" t="t" r="r" b="b"/>
            <a:pathLst>
              <a:path w="389788" h="389788">
                <a:moveTo>
                  <a:pt x="0" y="0"/>
                </a:moveTo>
                <a:lnTo>
                  <a:pt x="389788" y="0"/>
                </a:lnTo>
                <a:lnTo>
                  <a:pt x="389788" y="389788"/>
                </a:lnTo>
                <a:lnTo>
                  <a:pt x="0" y="389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4243241" y="-1845934"/>
            <a:ext cx="3691868" cy="3691868"/>
          </a:xfrm>
          <a:custGeom>
            <a:avLst/>
            <a:gdLst/>
            <a:ahLst/>
            <a:cxnLst/>
            <a:rect l="l" t="t" r="r" b="b"/>
            <a:pathLst>
              <a:path w="3691868" h="3691868">
                <a:moveTo>
                  <a:pt x="0" y="0"/>
                </a:moveTo>
                <a:lnTo>
                  <a:pt x="3691868" y="0"/>
                </a:lnTo>
                <a:lnTo>
                  <a:pt x="3691868" y="3691868"/>
                </a:lnTo>
                <a:lnTo>
                  <a:pt x="0" y="3691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6032840" y="8879212"/>
            <a:ext cx="1226460" cy="379088"/>
          </a:xfrm>
          <a:custGeom>
            <a:avLst/>
            <a:gdLst/>
            <a:ahLst/>
            <a:cxnLst/>
            <a:rect l="l" t="t" r="r" b="b"/>
            <a:pathLst>
              <a:path w="1226460" h="379088">
                <a:moveTo>
                  <a:pt x="0" y="0"/>
                </a:moveTo>
                <a:lnTo>
                  <a:pt x="1226460" y="0"/>
                </a:lnTo>
                <a:lnTo>
                  <a:pt x="1226460" y="379088"/>
                </a:lnTo>
                <a:lnTo>
                  <a:pt x="0" y="3790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-2377351" y="2309907"/>
            <a:ext cx="4829892" cy="5894830"/>
            <a:chOff x="0" y="0"/>
            <a:chExt cx="1272070" cy="155254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72070" cy="1552548"/>
            </a:xfrm>
            <a:custGeom>
              <a:avLst/>
              <a:gdLst/>
              <a:ahLst/>
              <a:cxnLst/>
              <a:rect l="l" t="t" r="r" b="b"/>
              <a:pathLst>
                <a:path w="1272070" h="1552548">
                  <a:moveTo>
                    <a:pt x="94572" y="0"/>
                  </a:moveTo>
                  <a:lnTo>
                    <a:pt x="1177498" y="0"/>
                  </a:lnTo>
                  <a:cubicBezTo>
                    <a:pt x="1229729" y="0"/>
                    <a:pt x="1272070" y="42341"/>
                    <a:pt x="1272070" y="94572"/>
                  </a:cubicBezTo>
                  <a:lnTo>
                    <a:pt x="1272070" y="1457976"/>
                  </a:lnTo>
                  <a:cubicBezTo>
                    <a:pt x="1272070" y="1483058"/>
                    <a:pt x="1262106" y="1507113"/>
                    <a:pt x="1244371" y="1524848"/>
                  </a:cubicBezTo>
                  <a:cubicBezTo>
                    <a:pt x="1226635" y="1542584"/>
                    <a:pt x="1202580" y="1552548"/>
                    <a:pt x="1177498" y="1552548"/>
                  </a:cubicBezTo>
                  <a:lnTo>
                    <a:pt x="94572" y="1552548"/>
                  </a:lnTo>
                  <a:cubicBezTo>
                    <a:pt x="69490" y="1552548"/>
                    <a:pt x="45435" y="1542584"/>
                    <a:pt x="27700" y="1524848"/>
                  </a:cubicBezTo>
                  <a:cubicBezTo>
                    <a:pt x="9964" y="1507113"/>
                    <a:pt x="0" y="1483058"/>
                    <a:pt x="0" y="1457976"/>
                  </a:cubicBezTo>
                  <a:lnTo>
                    <a:pt x="0" y="94572"/>
                  </a:lnTo>
                  <a:cubicBezTo>
                    <a:pt x="0" y="69490"/>
                    <a:pt x="9964" y="45435"/>
                    <a:pt x="27700" y="27700"/>
                  </a:cubicBezTo>
                  <a:cubicBezTo>
                    <a:pt x="45435" y="9964"/>
                    <a:pt x="69490" y="0"/>
                    <a:pt x="94572" y="0"/>
                  </a:cubicBez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47625"/>
              <a:ext cx="1272070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32" name="Freeform 32"/>
          <p:cNvSpPr/>
          <p:nvPr/>
        </p:nvSpPr>
        <p:spPr>
          <a:xfrm>
            <a:off x="6454905" y="5670173"/>
            <a:ext cx="818210" cy="981361"/>
          </a:xfrm>
          <a:custGeom>
            <a:avLst/>
            <a:gdLst/>
            <a:ahLst/>
            <a:cxnLst/>
            <a:rect l="l" t="t" r="r" b="b"/>
            <a:pathLst>
              <a:path w="818210" h="981361">
                <a:moveTo>
                  <a:pt x="0" y="0"/>
                </a:moveTo>
                <a:lnTo>
                  <a:pt x="818210" y="0"/>
                </a:lnTo>
                <a:lnTo>
                  <a:pt x="818210" y="981361"/>
                </a:lnTo>
                <a:lnTo>
                  <a:pt x="0" y="98136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0807258" y="5670173"/>
            <a:ext cx="1083407" cy="923604"/>
          </a:xfrm>
          <a:custGeom>
            <a:avLst/>
            <a:gdLst/>
            <a:ahLst/>
            <a:cxnLst/>
            <a:rect l="l" t="t" r="r" b="b"/>
            <a:pathLst>
              <a:path w="1083407" h="923604">
                <a:moveTo>
                  <a:pt x="0" y="0"/>
                </a:moveTo>
                <a:lnTo>
                  <a:pt x="1083406" y="0"/>
                </a:lnTo>
                <a:lnTo>
                  <a:pt x="1083406" y="923604"/>
                </a:lnTo>
                <a:lnTo>
                  <a:pt x="0" y="9236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4808471" y="5670173"/>
            <a:ext cx="1370232" cy="775894"/>
          </a:xfrm>
          <a:custGeom>
            <a:avLst/>
            <a:gdLst/>
            <a:ahLst/>
            <a:cxnLst/>
            <a:rect l="l" t="t" r="r" b="b"/>
            <a:pathLst>
              <a:path w="1370232" h="775894">
                <a:moveTo>
                  <a:pt x="0" y="0"/>
                </a:moveTo>
                <a:lnTo>
                  <a:pt x="1370233" y="0"/>
                </a:lnTo>
                <a:lnTo>
                  <a:pt x="1370233" y="775894"/>
                </a:lnTo>
                <a:lnTo>
                  <a:pt x="0" y="7758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9184269" y="7170157"/>
            <a:ext cx="2032971" cy="2409447"/>
          </a:xfrm>
          <a:custGeom>
            <a:avLst/>
            <a:gdLst/>
            <a:ahLst/>
            <a:cxnLst/>
            <a:rect l="l" t="t" r="r" b="b"/>
            <a:pathLst>
              <a:path w="2032971" h="2409447">
                <a:moveTo>
                  <a:pt x="0" y="0"/>
                </a:moveTo>
                <a:lnTo>
                  <a:pt x="2032971" y="0"/>
                </a:lnTo>
                <a:lnTo>
                  <a:pt x="2032971" y="2409447"/>
                </a:lnTo>
                <a:lnTo>
                  <a:pt x="0" y="240944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36" name="TextBox 36"/>
          <p:cNvSpPr txBox="1"/>
          <p:nvPr/>
        </p:nvSpPr>
        <p:spPr>
          <a:xfrm>
            <a:off x="8526102" y="84295"/>
            <a:ext cx="6282370" cy="94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6603"/>
              </a:lnSpc>
              <a:spcBef>
                <a:spcPct val="0"/>
              </a:spcBef>
            </a:pPr>
            <a:r>
              <a:rPr lang="en-US" sz="5199" b="1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LES POINTS CLÉS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184269" y="4687552"/>
            <a:ext cx="3920547" cy="372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Importance de la ventilation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314128" y="4542938"/>
            <a:ext cx="3191556" cy="76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Mieux évaluer pour être mieux protégé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3783849" y="4520362"/>
            <a:ext cx="3209709" cy="76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0"/>
              </a:lnSpc>
              <a:spcBef>
                <a:spcPct val="0"/>
              </a:spcBef>
            </a:pPr>
            <a:r>
              <a:rPr lang="en-US" sz="2200" b="1">
                <a:solidFill>
                  <a:srgbClr val="FFFFFF"/>
                </a:solidFill>
                <a:latin typeface="Aileron Heavy"/>
                <a:ea typeface="Aileron Heavy"/>
                <a:cs typeface="Aileron Heavy"/>
                <a:sym typeface="Aileron Heavy"/>
              </a:rPr>
              <a:t>Un masque adapté à chacun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24608" y="-1072654"/>
            <a:ext cx="11438784" cy="2839490"/>
            <a:chOff x="0" y="0"/>
            <a:chExt cx="3012684" cy="7478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12684" cy="747849"/>
            </a:xfrm>
            <a:custGeom>
              <a:avLst/>
              <a:gdLst/>
              <a:ahLst/>
              <a:cxnLst/>
              <a:rect l="l" t="t" r="r" b="b"/>
              <a:pathLst>
                <a:path w="3012684" h="747849">
                  <a:moveTo>
                    <a:pt x="39932" y="0"/>
                  </a:moveTo>
                  <a:lnTo>
                    <a:pt x="2972752" y="0"/>
                  </a:lnTo>
                  <a:cubicBezTo>
                    <a:pt x="2994806" y="0"/>
                    <a:pt x="3012684" y="17878"/>
                    <a:pt x="3012684" y="39932"/>
                  </a:cubicBezTo>
                  <a:lnTo>
                    <a:pt x="3012684" y="707917"/>
                  </a:lnTo>
                  <a:cubicBezTo>
                    <a:pt x="3012684" y="729971"/>
                    <a:pt x="2994806" y="747849"/>
                    <a:pt x="2972752" y="747849"/>
                  </a:cubicBezTo>
                  <a:lnTo>
                    <a:pt x="39932" y="747849"/>
                  </a:lnTo>
                  <a:cubicBezTo>
                    <a:pt x="17878" y="747849"/>
                    <a:pt x="0" y="729971"/>
                    <a:pt x="0" y="707917"/>
                  </a:cubicBezTo>
                  <a:lnTo>
                    <a:pt x="0" y="39932"/>
                  </a:lnTo>
                  <a:cubicBezTo>
                    <a:pt x="0" y="17878"/>
                    <a:pt x="17878" y="0"/>
                    <a:pt x="39932" y="0"/>
                  </a:cubicBezTo>
                  <a:close/>
                </a:path>
              </a:pathLst>
            </a:custGeom>
            <a:solidFill>
              <a:srgbClr val="E1EDFC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012684" cy="79547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395527" y="1028700"/>
            <a:ext cx="1496945" cy="149694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673581" y="1447879"/>
            <a:ext cx="940838" cy="658587"/>
          </a:xfrm>
          <a:custGeom>
            <a:avLst/>
            <a:gdLst/>
            <a:ahLst/>
            <a:cxnLst/>
            <a:rect l="l" t="t" r="r" b="b"/>
            <a:pathLst>
              <a:path w="940838" h="658587">
                <a:moveTo>
                  <a:pt x="0" y="0"/>
                </a:moveTo>
                <a:lnTo>
                  <a:pt x="940838" y="0"/>
                </a:lnTo>
                <a:lnTo>
                  <a:pt x="940838" y="658587"/>
                </a:lnTo>
                <a:lnTo>
                  <a:pt x="0" y="6585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424608" y="6784884"/>
            <a:ext cx="1519327" cy="469610"/>
          </a:xfrm>
          <a:custGeom>
            <a:avLst/>
            <a:gdLst/>
            <a:ahLst/>
            <a:cxnLst/>
            <a:rect l="l" t="t" r="r" b="b"/>
            <a:pathLst>
              <a:path w="1519327" h="469610">
                <a:moveTo>
                  <a:pt x="0" y="0"/>
                </a:moveTo>
                <a:lnTo>
                  <a:pt x="1519327" y="0"/>
                </a:lnTo>
                <a:lnTo>
                  <a:pt x="1519327" y="469611"/>
                </a:lnTo>
                <a:lnTo>
                  <a:pt x="0" y="4696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3476314" y="6784884"/>
            <a:ext cx="1519327" cy="469610"/>
          </a:xfrm>
          <a:custGeom>
            <a:avLst/>
            <a:gdLst/>
            <a:ahLst/>
            <a:cxnLst/>
            <a:rect l="l" t="t" r="r" b="b"/>
            <a:pathLst>
              <a:path w="1519327" h="469610">
                <a:moveTo>
                  <a:pt x="1519328" y="0"/>
                </a:moveTo>
                <a:lnTo>
                  <a:pt x="0" y="0"/>
                </a:lnTo>
                <a:lnTo>
                  <a:pt x="0" y="469611"/>
                </a:lnTo>
                <a:lnTo>
                  <a:pt x="1519328" y="469611"/>
                </a:lnTo>
                <a:lnTo>
                  <a:pt x="15193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0" y="8996715"/>
            <a:ext cx="18288000" cy="1290285"/>
            <a:chOff x="0" y="0"/>
            <a:chExt cx="4816593" cy="3398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339828"/>
            </a:xfrm>
            <a:custGeom>
              <a:avLst/>
              <a:gdLst/>
              <a:ahLst/>
              <a:cxnLst/>
              <a:rect l="l" t="t" r="r" b="b"/>
              <a:pathLst>
                <a:path w="4816592" h="339828">
                  <a:moveTo>
                    <a:pt x="0" y="0"/>
                  </a:moveTo>
                  <a:lnTo>
                    <a:pt x="4816592" y="0"/>
                  </a:lnTo>
                  <a:lnTo>
                    <a:pt x="4816592" y="339828"/>
                  </a:lnTo>
                  <a:lnTo>
                    <a:pt x="0" y="339828"/>
                  </a:lnTo>
                  <a:close/>
                </a:path>
              </a:pathLst>
            </a:custGeom>
            <a:solidFill>
              <a:srgbClr val="0E2F5F"/>
            </a:solidFill>
            <a:ln cap="sq">
              <a:noFill/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4816593" cy="3874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7372087" y="5270335"/>
            <a:ext cx="3176359" cy="2449767"/>
          </a:xfrm>
          <a:custGeom>
            <a:avLst/>
            <a:gdLst/>
            <a:ahLst/>
            <a:cxnLst/>
            <a:rect l="l" t="t" r="r" b="b"/>
            <a:pathLst>
              <a:path w="3176359" h="2449767">
                <a:moveTo>
                  <a:pt x="0" y="0"/>
                </a:moveTo>
                <a:lnTo>
                  <a:pt x="3176359" y="0"/>
                </a:lnTo>
                <a:lnTo>
                  <a:pt x="3176359" y="2449767"/>
                </a:lnTo>
                <a:lnTo>
                  <a:pt x="0" y="24497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079368" y="3923397"/>
            <a:ext cx="12373548" cy="943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58"/>
              </a:lnSpc>
            </a:pPr>
            <a:r>
              <a:rPr lang="en-US" sz="7768" b="1">
                <a:solidFill>
                  <a:srgbClr val="0E2F5F"/>
                </a:solidFill>
                <a:latin typeface="Barlow Condensed Heavy"/>
                <a:ea typeface="Barlow Condensed Heavy"/>
                <a:cs typeface="Barlow Condensed Heavy"/>
                <a:sym typeface="Barlow Condensed Heavy"/>
              </a:rPr>
              <a:t>MERCI DE VOTRE ATTENTION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901" y="1028700"/>
            <a:ext cx="3353620" cy="8229600"/>
            <a:chOff x="0" y="0"/>
            <a:chExt cx="883258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3258" cy="2167467"/>
            </a:xfrm>
            <a:custGeom>
              <a:avLst/>
              <a:gdLst/>
              <a:ahLst/>
              <a:cxnLst/>
              <a:rect l="l" t="t" r="r" b="b"/>
              <a:pathLst>
                <a:path w="883258" h="2167467">
                  <a:moveTo>
                    <a:pt x="136203" y="0"/>
                  </a:moveTo>
                  <a:lnTo>
                    <a:pt x="747055" y="0"/>
                  </a:lnTo>
                  <a:cubicBezTo>
                    <a:pt x="822278" y="0"/>
                    <a:pt x="883258" y="60980"/>
                    <a:pt x="883258" y="136203"/>
                  </a:cubicBezTo>
                  <a:lnTo>
                    <a:pt x="883258" y="2031264"/>
                  </a:lnTo>
                  <a:cubicBezTo>
                    <a:pt x="883258" y="2106487"/>
                    <a:pt x="822278" y="2167467"/>
                    <a:pt x="747055" y="2167467"/>
                  </a:cubicBezTo>
                  <a:lnTo>
                    <a:pt x="136203" y="2167467"/>
                  </a:lnTo>
                  <a:cubicBezTo>
                    <a:pt x="100080" y="2167467"/>
                    <a:pt x="65436" y="2153117"/>
                    <a:pt x="39893" y="2127574"/>
                  </a:cubicBezTo>
                  <a:cubicBezTo>
                    <a:pt x="14350" y="2102031"/>
                    <a:pt x="0" y="2067387"/>
                    <a:pt x="0" y="2031264"/>
                  </a:cubicBezTo>
                  <a:lnTo>
                    <a:pt x="0" y="136203"/>
                  </a:lnTo>
                  <a:cubicBezTo>
                    <a:pt x="0" y="100080"/>
                    <a:pt x="14350" y="65436"/>
                    <a:pt x="39893" y="39893"/>
                  </a:cubicBezTo>
                  <a:cubicBezTo>
                    <a:pt x="65436" y="14350"/>
                    <a:pt x="100080" y="0"/>
                    <a:pt x="136203" y="0"/>
                  </a:cubicBezTo>
                  <a:close/>
                </a:path>
              </a:pathLst>
            </a:custGeom>
            <a:solidFill>
              <a:srgbClr val="E1EDFC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83258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0024" y="1028700"/>
            <a:ext cx="1496945" cy="149694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272909" y="7567140"/>
            <a:ext cx="1230927" cy="1230927"/>
          </a:xfrm>
          <a:custGeom>
            <a:avLst/>
            <a:gdLst/>
            <a:ahLst/>
            <a:cxnLst/>
            <a:rect l="l" t="t" r="r" b="b"/>
            <a:pathLst>
              <a:path w="1230927" h="1230927">
                <a:moveTo>
                  <a:pt x="0" y="0"/>
                </a:moveTo>
                <a:lnTo>
                  <a:pt x="1230927" y="0"/>
                </a:lnTo>
                <a:lnTo>
                  <a:pt x="1230927" y="1230927"/>
                </a:lnTo>
                <a:lnTo>
                  <a:pt x="0" y="12309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535241" y="2478312"/>
            <a:ext cx="7671933" cy="6319755"/>
          </a:xfrm>
          <a:custGeom>
            <a:avLst/>
            <a:gdLst/>
            <a:ahLst/>
            <a:cxnLst/>
            <a:rect l="l" t="t" r="r" b="b"/>
            <a:pathLst>
              <a:path w="7671933" h="6319755">
                <a:moveTo>
                  <a:pt x="0" y="0"/>
                </a:moveTo>
                <a:lnTo>
                  <a:pt x="7671933" y="0"/>
                </a:lnTo>
                <a:lnTo>
                  <a:pt x="7671933" y="6319755"/>
                </a:lnTo>
                <a:lnTo>
                  <a:pt x="0" y="63197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03836" y="1295496"/>
            <a:ext cx="1031704" cy="963353"/>
          </a:xfrm>
          <a:custGeom>
            <a:avLst/>
            <a:gdLst/>
            <a:ahLst/>
            <a:cxnLst/>
            <a:rect l="l" t="t" r="r" b="b"/>
            <a:pathLst>
              <a:path w="1031704" h="963353">
                <a:moveTo>
                  <a:pt x="0" y="0"/>
                </a:moveTo>
                <a:lnTo>
                  <a:pt x="1031704" y="0"/>
                </a:lnTo>
                <a:lnTo>
                  <a:pt x="1031704" y="963353"/>
                </a:lnTo>
                <a:lnTo>
                  <a:pt x="0" y="963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07174" y="3382925"/>
            <a:ext cx="3695527" cy="3787155"/>
            <a:chOff x="0" y="0"/>
            <a:chExt cx="4927369" cy="5049540"/>
          </a:xfrm>
        </p:grpSpPr>
        <p:grpSp>
          <p:nvGrpSpPr>
            <p:cNvPr id="12" name="Group 12"/>
            <p:cNvGrpSpPr/>
            <p:nvPr/>
          </p:nvGrpSpPr>
          <p:grpSpPr>
            <a:xfrm>
              <a:off x="345407" y="0"/>
              <a:ext cx="4236555" cy="887601"/>
              <a:chOff x="0" y="0"/>
              <a:chExt cx="836850" cy="17532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36850" cy="175329"/>
              </a:xfrm>
              <a:custGeom>
                <a:avLst/>
                <a:gdLst/>
                <a:ahLst/>
                <a:cxnLst/>
                <a:rect l="l" t="t" r="r" b="b"/>
                <a:pathLst>
                  <a:path w="836850" h="175329">
                    <a:moveTo>
                      <a:pt x="87664" y="0"/>
                    </a:moveTo>
                    <a:lnTo>
                      <a:pt x="749186" y="0"/>
                    </a:lnTo>
                    <a:cubicBezTo>
                      <a:pt x="797602" y="0"/>
                      <a:pt x="836850" y="39249"/>
                      <a:pt x="836850" y="87664"/>
                    </a:cubicBezTo>
                    <a:lnTo>
                      <a:pt x="836850" y="87664"/>
                    </a:lnTo>
                    <a:cubicBezTo>
                      <a:pt x="836850" y="110914"/>
                      <a:pt x="827614" y="133212"/>
                      <a:pt x="811174" y="149652"/>
                    </a:cubicBezTo>
                    <a:cubicBezTo>
                      <a:pt x="794734" y="166093"/>
                      <a:pt x="772436" y="175329"/>
                      <a:pt x="749186" y="175329"/>
                    </a:cubicBezTo>
                    <a:lnTo>
                      <a:pt x="87664" y="175329"/>
                    </a:lnTo>
                    <a:cubicBezTo>
                      <a:pt x="64414" y="175329"/>
                      <a:pt x="42117" y="166093"/>
                      <a:pt x="25676" y="149652"/>
                    </a:cubicBezTo>
                    <a:cubicBezTo>
                      <a:pt x="9236" y="133212"/>
                      <a:pt x="0" y="110914"/>
                      <a:pt x="0" y="87664"/>
                    </a:cubicBezTo>
                    <a:lnTo>
                      <a:pt x="0" y="87664"/>
                    </a:lnTo>
                    <a:cubicBezTo>
                      <a:pt x="0" y="64414"/>
                      <a:pt x="9236" y="42117"/>
                      <a:pt x="25676" y="25676"/>
                    </a:cubicBezTo>
                    <a:cubicBezTo>
                      <a:pt x="42117" y="9236"/>
                      <a:pt x="64414" y="0"/>
                      <a:pt x="87664" y="0"/>
                    </a:cubicBezTo>
                    <a:close/>
                  </a:path>
                </a:pathLst>
              </a:custGeom>
              <a:solidFill>
                <a:srgbClr val="3A577B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47625"/>
                <a:ext cx="836850" cy="2229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1194704"/>
              <a:ext cx="4927369" cy="773517"/>
              <a:chOff x="0" y="0"/>
              <a:chExt cx="973308" cy="152793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973308" cy="152793"/>
              </a:xfrm>
              <a:custGeom>
                <a:avLst/>
                <a:gdLst/>
                <a:ahLst/>
                <a:cxnLst/>
                <a:rect l="l" t="t" r="r" b="b"/>
                <a:pathLst>
                  <a:path w="973308" h="152793">
                    <a:moveTo>
                      <a:pt x="39804" y="0"/>
                    </a:moveTo>
                    <a:lnTo>
                      <a:pt x="933504" y="0"/>
                    </a:lnTo>
                    <a:cubicBezTo>
                      <a:pt x="944060" y="0"/>
                      <a:pt x="954185" y="4194"/>
                      <a:pt x="961649" y="11658"/>
                    </a:cubicBezTo>
                    <a:cubicBezTo>
                      <a:pt x="969114" y="19123"/>
                      <a:pt x="973308" y="29247"/>
                      <a:pt x="973308" y="39804"/>
                    </a:cubicBezTo>
                    <a:lnTo>
                      <a:pt x="973308" y="112990"/>
                    </a:lnTo>
                    <a:cubicBezTo>
                      <a:pt x="973308" y="123546"/>
                      <a:pt x="969114" y="133670"/>
                      <a:pt x="961649" y="141135"/>
                    </a:cubicBezTo>
                    <a:cubicBezTo>
                      <a:pt x="954185" y="148600"/>
                      <a:pt x="944060" y="152793"/>
                      <a:pt x="933504" y="152793"/>
                    </a:cubicBezTo>
                    <a:lnTo>
                      <a:pt x="39804" y="152793"/>
                    </a:lnTo>
                    <a:cubicBezTo>
                      <a:pt x="17821" y="152793"/>
                      <a:pt x="0" y="134973"/>
                      <a:pt x="0" y="112990"/>
                    </a:cubicBezTo>
                    <a:lnTo>
                      <a:pt x="0" y="39804"/>
                    </a:lnTo>
                    <a:cubicBezTo>
                      <a:pt x="0" y="29247"/>
                      <a:pt x="4194" y="19123"/>
                      <a:pt x="11658" y="11658"/>
                    </a:cubicBezTo>
                    <a:cubicBezTo>
                      <a:pt x="19123" y="4194"/>
                      <a:pt x="29247" y="0"/>
                      <a:pt x="39804" y="0"/>
                    </a:cubicBezTo>
                    <a:close/>
                  </a:path>
                </a:pathLst>
              </a:custGeom>
              <a:solidFill>
                <a:srgbClr val="5188CC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0" y="-47625"/>
                <a:ext cx="973308" cy="200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8" name="TextBox 18"/>
            <p:cNvSpPr txBox="1"/>
            <p:nvPr/>
          </p:nvSpPr>
          <p:spPr>
            <a:xfrm>
              <a:off x="506114" y="1340931"/>
              <a:ext cx="4421255" cy="449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Particules de grosse taille</a:t>
              </a:r>
            </a:p>
          </p:txBody>
        </p:sp>
        <p:grpSp>
          <p:nvGrpSpPr>
            <p:cNvPr id="19" name="Group 19"/>
            <p:cNvGrpSpPr/>
            <p:nvPr/>
          </p:nvGrpSpPr>
          <p:grpSpPr>
            <a:xfrm>
              <a:off x="0" y="4276023"/>
              <a:ext cx="4927369" cy="773517"/>
              <a:chOff x="0" y="0"/>
              <a:chExt cx="973308" cy="152793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973308" cy="152793"/>
              </a:xfrm>
              <a:custGeom>
                <a:avLst/>
                <a:gdLst/>
                <a:ahLst/>
                <a:cxnLst/>
                <a:rect l="l" t="t" r="r" b="b"/>
                <a:pathLst>
                  <a:path w="973308" h="152793">
                    <a:moveTo>
                      <a:pt x="39804" y="0"/>
                    </a:moveTo>
                    <a:lnTo>
                      <a:pt x="933504" y="0"/>
                    </a:lnTo>
                    <a:cubicBezTo>
                      <a:pt x="944060" y="0"/>
                      <a:pt x="954185" y="4194"/>
                      <a:pt x="961649" y="11658"/>
                    </a:cubicBezTo>
                    <a:cubicBezTo>
                      <a:pt x="969114" y="19123"/>
                      <a:pt x="973308" y="29247"/>
                      <a:pt x="973308" y="39804"/>
                    </a:cubicBezTo>
                    <a:lnTo>
                      <a:pt x="973308" y="112990"/>
                    </a:lnTo>
                    <a:cubicBezTo>
                      <a:pt x="973308" y="123546"/>
                      <a:pt x="969114" y="133670"/>
                      <a:pt x="961649" y="141135"/>
                    </a:cubicBezTo>
                    <a:cubicBezTo>
                      <a:pt x="954185" y="148600"/>
                      <a:pt x="944060" y="152793"/>
                      <a:pt x="933504" y="152793"/>
                    </a:cubicBezTo>
                    <a:lnTo>
                      <a:pt x="39804" y="152793"/>
                    </a:lnTo>
                    <a:cubicBezTo>
                      <a:pt x="17821" y="152793"/>
                      <a:pt x="0" y="134973"/>
                      <a:pt x="0" y="112990"/>
                    </a:cubicBezTo>
                    <a:lnTo>
                      <a:pt x="0" y="39804"/>
                    </a:lnTo>
                    <a:cubicBezTo>
                      <a:pt x="0" y="29247"/>
                      <a:pt x="4194" y="19123"/>
                      <a:pt x="11658" y="11658"/>
                    </a:cubicBezTo>
                    <a:cubicBezTo>
                      <a:pt x="19123" y="4194"/>
                      <a:pt x="29247" y="0"/>
                      <a:pt x="39804" y="0"/>
                    </a:cubicBezTo>
                    <a:close/>
                  </a:path>
                </a:pathLst>
              </a:custGeom>
              <a:solidFill>
                <a:srgbClr val="5188CC"/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0" y="-47625"/>
                <a:ext cx="973308" cy="200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506114" y="4422250"/>
              <a:ext cx="4421255" cy="449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Courte distance (&lt;1m)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0" y="2704109"/>
              <a:ext cx="4927369" cy="773517"/>
              <a:chOff x="0" y="0"/>
              <a:chExt cx="973308" cy="152793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973308" cy="152793"/>
              </a:xfrm>
              <a:custGeom>
                <a:avLst/>
                <a:gdLst/>
                <a:ahLst/>
                <a:cxnLst/>
                <a:rect l="l" t="t" r="r" b="b"/>
                <a:pathLst>
                  <a:path w="973308" h="152793">
                    <a:moveTo>
                      <a:pt x="39804" y="0"/>
                    </a:moveTo>
                    <a:lnTo>
                      <a:pt x="933504" y="0"/>
                    </a:lnTo>
                    <a:cubicBezTo>
                      <a:pt x="944060" y="0"/>
                      <a:pt x="954185" y="4194"/>
                      <a:pt x="961649" y="11658"/>
                    </a:cubicBezTo>
                    <a:cubicBezTo>
                      <a:pt x="969114" y="19123"/>
                      <a:pt x="973308" y="29247"/>
                      <a:pt x="973308" y="39804"/>
                    </a:cubicBezTo>
                    <a:lnTo>
                      <a:pt x="973308" y="112990"/>
                    </a:lnTo>
                    <a:cubicBezTo>
                      <a:pt x="973308" y="123546"/>
                      <a:pt x="969114" y="133670"/>
                      <a:pt x="961649" y="141135"/>
                    </a:cubicBezTo>
                    <a:cubicBezTo>
                      <a:pt x="954185" y="148600"/>
                      <a:pt x="944060" y="152793"/>
                      <a:pt x="933504" y="152793"/>
                    </a:cubicBezTo>
                    <a:lnTo>
                      <a:pt x="39804" y="152793"/>
                    </a:lnTo>
                    <a:cubicBezTo>
                      <a:pt x="17821" y="152793"/>
                      <a:pt x="0" y="134973"/>
                      <a:pt x="0" y="112990"/>
                    </a:cubicBezTo>
                    <a:lnTo>
                      <a:pt x="0" y="39804"/>
                    </a:lnTo>
                    <a:cubicBezTo>
                      <a:pt x="0" y="29247"/>
                      <a:pt x="4194" y="19123"/>
                      <a:pt x="11658" y="11658"/>
                    </a:cubicBezTo>
                    <a:cubicBezTo>
                      <a:pt x="19123" y="4194"/>
                      <a:pt x="29247" y="0"/>
                      <a:pt x="39804" y="0"/>
                    </a:cubicBezTo>
                    <a:close/>
                  </a:path>
                </a:pathLst>
              </a:custGeom>
              <a:solidFill>
                <a:srgbClr val="5188CC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0" y="-47625"/>
                <a:ext cx="973308" cy="200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26" name="TextBox 26"/>
            <p:cNvSpPr txBox="1"/>
            <p:nvPr/>
          </p:nvSpPr>
          <p:spPr>
            <a:xfrm>
              <a:off x="506114" y="2850336"/>
              <a:ext cx="4421255" cy="449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Sédimentation rapide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10638" y="174472"/>
              <a:ext cx="4706093" cy="484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0"/>
                </a:lnSpc>
              </a:pPr>
              <a:r>
                <a:rPr lang="en-US" sz="2200" b="1">
                  <a:solidFill>
                    <a:srgbClr val="FFFFFF"/>
                  </a:solidFill>
                  <a:latin typeface="Aileron Heavy"/>
                  <a:ea typeface="Aileron Heavy"/>
                  <a:cs typeface="Aileron Heavy"/>
                  <a:sym typeface="Aileron Heavy"/>
                </a:rPr>
                <a:t>Gouttelettes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4349941" y="3382925"/>
            <a:ext cx="3695527" cy="3787155"/>
            <a:chOff x="0" y="0"/>
            <a:chExt cx="4927369" cy="5049540"/>
          </a:xfrm>
        </p:grpSpPr>
        <p:grpSp>
          <p:nvGrpSpPr>
            <p:cNvPr id="29" name="Group 29"/>
            <p:cNvGrpSpPr/>
            <p:nvPr/>
          </p:nvGrpSpPr>
          <p:grpSpPr>
            <a:xfrm>
              <a:off x="234769" y="0"/>
              <a:ext cx="4236555" cy="887601"/>
              <a:chOff x="0" y="0"/>
              <a:chExt cx="836850" cy="175329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836850" cy="175329"/>
              </a:xfrm>
              <a:custGeom>
                <a:avLst/>
                <a:gdLst/>
                <a:ahLst/>
                <a:cxnLst/>
                <a:rect l="l" t="t" r="r" b="b"/>
                <a:pathLst>
                  <a:path w="836850" h="175329">
                    <a:moveTo>
                      <a:pt x="87664" y="0"/>
                    </a:moveTo>
                    <a:lnTo>
                      <a:pt x="749186" y="0"/>
                    </a:lnTo>
                    <a:cubicBezTo>
                      <a:pt x="797602" y="0"/>
                      <a:pt x="836850" y="39249"/>
                      <a:pt x="836850" y="87664"/>
                    </a:cubicBezTo>
                    <a:lnTo>
                      <a:pt x="836850" y="87664"/>
                    </a:lnTo>
                    <a:cubicBezTo>
                      <a:pt x="836850" y="110914"/>
                      <a:pt x="827614" y="133212"/>
                      <a:pt x="811174" y="149652"/>
                    </a:cubicBezTo>
                    <a:cubicBezTo>
                      <a:pt x="794734" y="166093"/>
                      <a:pt x="772436" y="175329"/>
                      <a:pt x="749186" y="175329"/>
                    </a:cubicBezTo>
                    <a:lnTo>
                      <a:pt x="87664" y="175329"/>
                    </a:lnTo>
                    <a:cubicBezTo>
                      <a:pt x="64414" y="175329"/>
                      <a:pt x="42117" y="166093"/>
                      <a:pt x="25676" y="149652"/>
                    </a:cubicBezTo>
                    <a:cubicBezTo>
                      <a:pt x="9236" y="133212"/>
                      <a:pt x="0" y="110914"/>
                      <a:pt x="0" y="87664"/>
                    </a:cubicBezTo>
                    <a:lnTo>
                      <a:pt x="0" y="87664"/>
                    </a:lnTo>
                    <a:cubicBezTo>
                      <a:pt x="0" y="64414"/>
                      <a:pt x="9236" y="42117"/>
                      <a:pt x="25676" y="25676"/>
                    </a:cubicBezTo>
                    <a:cubicBezTo>
                      <a:pt x="42117" y="9236"/>
                      <a:pt x="64414" y="0"/>
                      <a:pt x="87664" y="0"/>
                    </a:cubicBezTo>
                    <a:close/>
                  </a:path>
                </a:pathLst>
              </a:custGeom>
              <a:solidFill>
                <a:srgbClr val="3A577B"/>
              </a:solidFill>
            </p:spPr>
          </p:sp>
          <p:sp>
            <p:nvSpPr>
              <p:cNvPr id="31" name="TextBox 31"/>
              <p:cNvSpPr txBox="1"/>
              <p:nvPr/>
            </p:nvSpPr>
            <p:spPr>
              <a:xfrm>
                <a:off x="0" y="-47625"/>
                <a:ext cx="836850" cy="22295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0" y="174622"/>
              <a:ext cx="4706093" cy="484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0"/>
                </a:lnSpc>
              </a:pPr>
              <a:r>
                <a:rPr lang="en-US" sz="2200" b="1">
                  <a:solidFill>
                    <a:srgbClr val="FFFFFF"/>
                  </a:solidFill>
                  <a:latin typeface="Aileron Heavy"/>
                  <a:ea typeface="Aileron Heavy"/>
                  <a:cs typeface="Aileron Heavy"/>
                  <a:sym typeface="Aileron Heavy"/>
                </a:rPr>
                <a:t>Aérosols</a:t>
              </a:r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0" y="1194704"/>
              <a:ext cx="4927369" cy="773517"/>
              <a:chOff x="0" y="0"/>
              <a:chExt cx="973308" cy="152793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973308" cy="152793"/>
              </a:xfrm>
              <a:custGeom>
                <a:avLst/>
                <a:gdLst/>
                <a:ahLst/>
                <a:cxnLst/>
                <a:rect l="l" t="t" r="r" b="b"/>
                <a:pathLst>
                  <a:path w="973308" h="152793">
                    <a:moveTo>
                      <a:pt x="39804" y="0"/>
                    </a:moveTo>
                    <a:lnTo>
                      <a:pt x="933504" y="0"/>
                    </a:lnTo>
                    <a:cubicBezTo>
                      <a:pt x="944060" y="0"/>
                      <a:pt x="954185" y="4194"/>
                      <a:pt x="961649" y="11658"/>
                    </a:cubicBezTo>
                    <a:cubicBezTo>
                      <a:pt x="969114" y="19123"/>
                      <a:pt x="973308" y="29247"/>
                      <a:pt x="973308" y="39804"/>
                    </a:cubicBezTo>
                    <a:lnTo>
                      <a:pt x="973308" y="112990"/>
                    </a:lnTo>
                    <a:cubicBezTo>
                      <a:pt x="973308" y="123546"/>
                      <a:pt x="969114" y="133670"/>
                      <a:pt x="961649" y="141135"/>
                    </a:cubicBezTo>
                    <a:cubicBezTo>
                      <a:pt x="954185" y="148600"/>
                      <a:pt x="944060" y="152793"/>
                      <a:pt x="933504" y="152793"/>
                    </a:cubicBezTo>
                    <a:lnTo>
                      <a:pt x="39804" y="152793"/>
                    </a:lnTo>
                    <a:cubicBezTo>
                      <a:pt x="17821" y="152793"/>
                      <a:pt x="0" y="134973"/>
                      <a:pt x="0" y="112990"/>
                    </a:cubicBezTo>
                    <a:lnTo>
                      <a:pt x="0" y="39804"/>
                    </a:lnTo>
                    <a:cubicBezTo>
                      <a:pt x="0" y="29247"/>
                      <a:pt x="4194" y="19123"/>
                      <a:pt x="11658" y="11658"/>
                    </a:cubicBezTo>
                    <a:cubicBezTo>
                      <a:pt x="19123" y="4194"/>
                      <a:pt x="29247" y="0"/>
                      <a:pt x="39804" y="0"/>
                    </a:cubicBezTo>
                    <a:close/>
                  </a:path>
                </a:pathLst>
              </a:custGeom>
              <a:solidFill>
                <a:srgbClr val="5188CC"/>
              </a:solidFill>
            </p:spPr>
          </p:sp>
          <p:sp>
            <p:nvSpPr>
              <p:cNvPr id="35" name="TextBox 35"/>
              <p:cNvSpPr txBox="1"/>
              <p:nvPr/>
            </p:nvSpPr>
            <p:spPr>
              <a:xfrm>
                <a:off x="0" y="-47625"/>
                <a:ext cx="973308" cy="200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506114" y="1340931"/>
              <a:ext cx="4421255" cy="449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Particules de petite taille</a:t>
              </a:r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0" y="4276023"/>
              <a:ext cx="4927369" cy="773517"/>
              <a:chOff x="0" y="0"/>
              <a:chExt cx="973308" cy="15279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973308" cy="152793"/>
              </a:xfrm>
              <a:custGeom>
                <a:avLst/>
                <a:gdLst/>
                <a:ahLst/>
                <a:cxnLst/>
                <a:rect l="l" t="t" r="r" b="b"/>
                <a:pathLst>
                  <a:path w="973308" h="152793">
                    <a:moveTo>
                      <a:pt x="39804" y="0"/>
                    </a:moveTo>
                    <a:lnTo>
                      <a:pt x="933504" y="0"/>
                    </a:lnTo>
                    <a:cubicBezTo>
                      <a:pt x="944060" y="0"/>
                      <a:pt x="954185" y="4194"/>
                      <a:pt x="961649" y="11658"/>
                    </a:cubicBezTo>
                    <a:cubicBezTo>
                      <a:pt x="969114" y="19123"/>
                      <a:pt x="973308" y="29247"/>
                      <a:pt x="973308" y="39804"/>
                    </a:cubicBezTo>
                    <a:lnTo>
                      <a:pt x="973308" y="112990"/>
                    </a:lnTo>
                    <a:cubicBezTo>
                      <a:pt x="973308" y="123546"/>
                      <a:pt x="969114" y="133670"/>
                      <a:pt x="961649" y="141135"/>
                    </a:cubicBezTo>
                    <a:cubicBezTo>
                      <a:pt x="954185" y="148600"/>
                      <a:pt x="944060" y="152793"/>
                      <a:pt x="933504" y="152793"/>
                    </a:cubicBezTo>
                    <a:lnTo>
                      <a:pt x="39804" y="152793"/>
                    </a:lnTo>
                    <a:cubicBezTo>
                      <a:pt x="17821" y="152793"/>
                      <a:pt x="0" y="134973"/>
                      <a:pt x="0" y="112990"/>
                    </a:cubicBezTo>
                    <a:lnTo>
                      <a:pt x="0" y="39804"/>
                    </a:lnTo>
                    <a:cubicBezTo>
                      <a:pt x="0" y="29247"/>
                      <a:pt x="4194" y="19123"/>
                      <a:pt x="11658" y="11658"/>
                    </a:cubicBezTo>
                    <a:cubicBezTo>
                      <a:pt x="19123" y="4194"/>
                      <a:pt x="29247" y="0"/>
                      <a:pt x="39804" y="0"/>
                    </a:cubicBezTo>
                    <a:close/>
                  </a:path>
                </a:pathLst>
              </a:custGeom>
              <a:solidFill>
                <a:srgbClr val="5188CC"/>
              </a:solidFill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47625"/>
                <a:ext cx="973308" cy="200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40" name="TextBox 40"/>
            <p:cNvSpPr txBox="1"/>
            <p:nvPr/>
          </p:nvSpPr>
          <p:spPr>
            <a:xfrm>
              <a:off x="506114" y="4422250"/>
              <a:ext cx="4421255" cy="449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+ longue distance</a:t>
              </a:r>
            </a:p>
          </p:txBody>
        </p:sp>
        <p:grpSp>
          <p:nvGrpSpPr>
            <p:cNvPr id="41" name="Group 41"/>
            <p:cNvGrpSpPr/>
            <p:nvPr/>
          </p:nvGrpSpPr>
          <p:grpSpPr>
            <a:xfrm>
              <a:off x="0" y="2704109"/>
              <a:ext cx="4927369" cy="773517"/>
              <a:chOff x="0" y="0"/>
              <a:chExt cx="973308" cy="152793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973308" cy="152793"/>
              </a:xfrm>
              <a:custGeom>
                <a:avLst/>
                <a:gdLst/>
                <a:ahLst/>
                <a:cxnLst/>
                <a:rect l="l" t="t" r="r" b="b"/>
                <a:pathLst>
                  <a:path w="973308" h="152793">
                    <a:moveTo>
                      <a:pt x="39804" y="0"/>
                    </a:moveTo>
                    <a:lnTo>
                      <a:pt x="933504" y="0"/>
                    </a:lnTo>
                    <a:cubicBezTo>
                      <a:pt x="944060" y="0"/>
                      <a:pt x="954185" y="4194"/>
                      <a:pt x="961649" y="11658"/>
                    </a:cubicBezTo>
                    <a:cubicBezTo>
                      <a:pt x="969114" y="19123"/>
                      <a:pt x="973308" y="29247"/>
                      <a:pt x="973308" y="39804"/>
                    </a:cubicBezTo>
                    <a:lnTo>
                      <a:pt x="973308" y="112990"/>
                    </a:lnTo>
                    <a:cubicBezTo>
                      <a:pt x="973308" y="123546"/>
                      <a:pt x="969114" y="133670"/>
                      <a:pt x="961649" y="141135"/>
                    </a:cubicBezTo>
                    <a:cubicBezTo>
                      <a:pt x="954185" y="148600"/>
                      <a:pt x="944060" y="152793"/>
                      <a:pt x="933504" y="152793"/>
                    </a:cubicBezTo>
                    <a:lnTo>
                      <a:pt x="39804" y="152793"/>
                    </a:lnTo>
                    <a:cubicBezTo>
                      <a:pt x="17821" y="152793"/>
                      <a:pt x="0" y="134973"/>
                      <a:pt x="0" y="112990"/>
                    </a:cubicBezTo>
                    <a:lnTo>
                      <a:pt x="0" y="39804"/>
                    </a:lnTo>
                    <a:cubicBezTo>
                      <a:pt x="0" y="29247"/>
                      <a:pt x="4194" y="19123"/>
                      <a:pt x="11658" y="11658"/>
                    </a:cubicBezTo>
                    <a:cubicBezTo>
                      <a:pt x="19123" y="4194"/>
                      <a:pt x="29247" y="0"/>
                      <a:pt x="39804" y="0"/>
                    </a:cubicBezTo>
                    <a:close/>
                  </a:path>
                </a:pathLst>
              </a:custGeom>
              <a:solidFill>
                <a:srgbClr val="5188CC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47625"/>
                <a:ext cx="973308" cy="20041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506114" y="2850336"/>
              <a:ext cx="4421255" cy="4497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2000">
                  <a:solidFill>
                    <a:srgbClr val="FFFFFF"/>
                  </a:solidFill>
                  <a:latin typeface="Aileron"/>
                  <a:ea typeface="Aileron"/>
                  <a:cs typeface="Aileron"/>
                  <a:sym typeface="Aileron"/>
                </a:rPr>
                <a:t>Suspension</a:t>
              </a:r>
            </a:p>
          </p:txBody>
        </p:sp>
      </p:grpSp>
      <p:sp>
        <p:nvSpPr>
          <p:cNvPr id="45" name="Freeform 45"/>
          <p:cNvSpPr/>
          <p:nvPr/>
        </p:nvSpPr>
        <p:spPr>
          <a:xfrm>
            <a:off x="11452814" y="7770155"/>
            <a:ext cx="1204247" cy="912930"/>
          </a:xfrm>
          <a:custGeom>
            <a:avLst/>
            <a:gdLst/>
            <a:ahLst/>
            <a:cxnLst/>
            <a:rect l="l" t="t" r="r" b="b"/>
            <a:pathLst>
              <a:path w="1204247" h="912930">
                <a:moveTo>
                  <a:pt x="0" y="0"/>
                </a:moveTo>
                <a:lnTo>
                  <a:pt x="1204247" y="0"/>
                </a:lnTo>
                <a:lnTo>
                  <a:pt x="1204247" y="912930"/>
                </a:lnTo>
                <a:lnTo>
                  <a:pt x="0" y="9129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5630900" y="7772075"/>
            <a:ext cx="1133609" cy="911009"/>
          </a:xfrm>
          <a:custGeom>
            <a:avLst/>
            <a:gdLst/>
            <a:ahLst/>
            <a:cxnLst/>
            <a:rect l="l" t="t" r="r" b="b"/>
            <a:pathLst>
              <a:path w="1133609" h="911009">
                <a:moveTo>
                  <a:pt x="0" y="0"/>
                </a:moveTo>
                <a:lnTo>
                  <a:pt x="1133609" y="0"/>
                </a:lnTo>
                <a:lnTo>
                  <a:pt x="1133609" y="911010"/>
                </a:lnTo>
                <a:lnTo>
                  <a:pt x="0" y="91101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4922578" y="352079"/>
            <a:ext cx="11192148" cy="943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30"/>
              </a:lnSpc>
              <a:spcBef>
                <a:spcPct val="0"/>
              </a:spcBef>
            </a:pPr>
            <a:r>
              <a:rPr lang="en-US" sz="5299" b="1" u="none" strike="noStrike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CE QUE L’ON PENSAIT AVANT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750407" y="8925763"/>
            <a:ext cx="4065091" cy="200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40"/>
              </a:lnSpc>
              <a:spcBef>
                <a:spcPct val="0"/>
              </a:spcBef>
            </a:pPr>
            <a:r>
              <a:rPr lang="en-US" sz="1100" i="1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C.K. Ho Applied Mathematical Modelling 95 (2021) 297–319</a:t>
            </a:r>
          </a:p>
        </p:txBody>
      </p:sp>
      <p:sp>
        <p:nvSpPr>
          <p:cNvPr id="49" name="Freeform 49"/>
          <p:cNvSpPr/>
          <p:nvPr/>
        </p:nvSpPr>
        <p:spPr>
          <a:xfrm>
            <a:off x="16583081" y="619277"/>
            <a:ext cx="1352438" cy="1352438"/>
          </a:xfrm>
          <a:custGeom>
            <a:avLst/>
            <a:gdLst/>
            <a:ahLst/>
            <a:cxnLst/>
            <a:rect l="l" t="t" r="r" b="b"/>
            <a:pathLst>
              <a:path w="1352438" h="1352438">
                <a:moveTo>
                  <a:pt x="0" y="0"/>
                </a:moveTo>
                <a:lnTo>
                  <a:pt x="1352438" y="0"/>
                </a:lnTo>
                <a:lnTo>
                  <a:pt x="1352438" y="1352438"/>
                </a:lnTo>
                <a:lnTo>
                  <a:pt x="0" y="13524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3901" y="1028700"/>
            <a:ext cx="3353620" cy="8229600"/>
            <a:chOff x="0" y="0"/>
            <a:chExt cx="883258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3258" cy="2167467"/>
            </a:xfrm>
            <a:custGeom>
              <a:avLst/>
              <a:gdLst/>
              <a:ahLst/>
              <a:cxnLst/>
              <a:rect l="l" t="t" r="r" b="b"/>
              <a:pathLst>
                <a:path w="883258" h="2167467">
                  <a:moveTo>
                    <a:pt x="136203" y="0"/>
                  </a:moveTo>
                  <a:lnTo>
                    <a:pt x="747055" y="0"/>
                  </a:lnTo>
                  <a:cubicBezTo>
                    <a:pt x="822278" y="0"/>
                    <a:pt x="883258" y="60980"/>
                    <a:pt x="883258" y="136203"/>
                  </a:cubicBezTo>
                  <a:lnTo>
                    <a:pt x="883258" y="2031264"/>
                  </a:lnTo>
                  <a:cubicBezTo>
                    <a:pt x="883258" y="2106487"/>
                    <a:pt x="822278" y="2167467"/>
                    <a:pt x="747055" y="2167467"/>
                  </a:cubicBezTo>
                  <a:lnTo>
                    <a:pt x="136203" y="2167467"/>
                  </a:lnTo>
                  <a:cubicBezTo>
                    <a:pt x="100080" y="2167467"/>
                    <a:pt x="65436" y="2153117"/>
                    <a:pt x="39893" y="2127574"/>
                  </a:cubicBezTo>
                  <a:cubicBezTo>
                    <a:pt x="14350" y="2102031"/>
                    <a:pt x="0" y="2067387"/>
                    <a:pt x="0" y="2031264"/>
                  </a:cubicBezTo>
                  <a:lnTo>
                    <a:pt x="0" y="136203"/>
                  </a:lnTo>
                  <a:cubicBezTo>
                    <a:pt x="0" y="100080"/>
                    <a:pt x="14350" y="65436"/>
                    <a:pt x="39893" y="39893"/>
                  </a:cubicBezTo>
                  <a:cubicBezTo>
                    <a:pt x="65436" y="14350"/>
                    <a:pt x="100080" y="0"/>
                    <a:pt x="136203" y="0"/>
                  </a:cubicBezTo>
                  <a:close/>
                </a:path>
              </a:pathLst>
            </a:custGeom>
            <a:solidFill>
              <a:srgbClr val="E1EDFC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83258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10024" y="1028700"/>
            <a:ext cx="1496945" cy="149694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646066" y="1358520"/>
            <a:ext cx="824861" cy="837306"/>
          </a:xfrm>
          <a:custGeom>
            <a:avLst/>
            <a:gdLst/>
            <a:ahLst/>
            <a:cxnLst/>
            <a:rect l="l" t="t" r="r" b="b"/>
            <a:pathLst>
              <a:path w="824861" h="837306">
                <a:moveTo>
                  <a:pt x="0" y="0"/>
                </a:moveTo>
                <a:lnTo>
                  <a:pt x="824861" y="0"/>
                </a:lnTo>
                <a:lnTo>
                  <a:pt x="824861" y="837306"/>
                </a:lnTo>
                <a:lnTo>
                  <a:pt x="0" y="8373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23290" y="251141"/>
            <a:ext cx="13080889" cy="1791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30"/>
              </a:lnSpc>
              <a:spcBef>
                <a:spcPct val="0"/>
              </a:spcBef>
            </a:pPr>
            <a:r>
              <a:rPr lang="en-US" sz="5299" b="1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CE QUE L’ON SAIT MAINTENANT : LE CONTINUUM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72909" y="7567140"/>
            <a:ext cx="1230927" cy="1230927"/>
          </a:xfrm>
          <a:custGeom>
            <a:avLst/>
            <a:gdLst/>
            <a:ahLst/>
            <a:cxnLst/>
            <a:rect l="l" t="t" r="r" b="b"/>
            <a:pathLst>
              <a:path w="1230927" h="1230927">
                <a:moveTo>
                  <a:pt x="0" y="0"/>
                </a:moveTo>
                <a:lnTo>
                  <a:pt x="1230927" y="0"/>
                </a:lnTo>
                <a:lnTo>
                  <a:pt x="1230927" y="1230927"/>
                </a:lnTo>
                <a:lnTo>
                  <a:pt x="0" y="12309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988481" y="2195826"/>
            <a:ext cx="5173219" cy="6121630"/>
            <a:chOff x="0" y="0"/>
            <a:chExt cx="6897625" cy="8162174"/>
          </a:xfrm>
        </p:grpSpPr>
        <p:sp>
          <p:nvSpPr>
            <p:cNvPr id="12" name="Freeform 12"/>
            <p:cNvSpPr/>
            <p:nvPr/>
          </p:nvSpPr>
          <p:spPr>
            <a:xfrm>
              <a:off x="0" y="1364002"/>
              <a:ext cx="6897625" cy="6798171"/>
            </a:xfrm>
            <a:custGeom>
              <a:avLst/>
              <a:gdLst/>
              <a:ahLst/>
              <a:cxnLst/>
              <a:rect l="l" t="t" r="r" b="b"/>
              <a:pathLst>
                <a:path w="6897625" h="6798171">
                  <a:moveTo>
                    <a:pt x="0" y="0"/>
                  </a:moveTo>
                  <a:lnTo>
                    <a:pt x="6897625" y="0"/>
                  </a:lnTo>
                  <a:lnTo>
                    <a:pt x="6897625" y="6798172"/>
                  </a:lnTo>
                  <a:lnTo>
                    <a:pt x="0" y="6798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97610"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949523" y="-66675"/>
              <a:ext cx="2709509" cy="15889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0000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Phase 1</a:t>
              </a:r>
            </a:p>
            <a:p>
              <a:pPr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Génération et excrétion   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158132" y="2195826"/>
            <a:ext cx="4670645" cy="6121630"/>
            <a:chOff x="0" y="0"/>
            <a:chExt cx="6227527" cy="8162174"/>
          </a:xfrm>
        </p:grpSpPr>
        <p:sp>
          <p:nvSpPr>
            <p:cNvPr id="15" name="Freeform 15"/>
            <p:cNvSpPr/>
            <p:nvPr/>
          </p:nvSpPr>
          <p:spPr>
            <a:xfrm>
              <a:off x="0" y="1364002"/>
              <a:ext cx="6227527" cy="6798171"/>
            </a:xfrm>
            <a:custGeom>
              <a:avLst/>
              <a:gdLst/>
              <a:ahLst/>
              <a:cxnLst/>
              <a:rect l="l" t="t" r="r" b="b"/>
              <a:pathLst>
                <a:path w="6227527" h="6798171">
                  <a:moveTo>
                    <a:pt x="0" y="0"/>
                  </a:moveTo>
                  <a:lnTo>
                    <a:pt x="6227527" y="0"/>
                  </a:lnTo>
                  <a:lnTo>
                    <a:pt x="6227527" y="6798172"/>
                  </a:lnTo>
                  <a:lnTo>
                    <a:pt x="0" y="6798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08611" r="-10262"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721722" y="-66675"/>
              <a:ext cx="2709509" cy="106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0000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Phase 2</a:t>
              </a:r>
            </a:p>
            <a:p>
              <a:pPr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Transport  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828777" y="2195826"/>
            <a:ext cx="3910212" cy="6053299"/>
            <a:chOff x="0" y="0"/>
            <a:chExt cx="5213616" cy="8071066"/>
          </a:xfrm>
        </p:grpSpPr>
        <p:sp>
          <p:nvSpPr>
            <p:cNvPr id="18" name="Freeform 18"/>
            <p:cNvSpPr/>
            <p:nvPr/>
          </p:nvSpPr>
          <p:spPr>
            <a:xfrm>
              <a:off x="0" y="1695471"/>
              <a:ext cx="5213616" cy="6375595"/>
            </a:xfrm>
            <a:custGeom>
              <a:avLst/>
              <a:gdLst/>
              <a:ahLst/>
              <a:cxnLst/>
              <a:rect l="l" t="t" r="r" b="b"/>
              <a:pathLst>
                <a:path w="5213616" h="6375595">
                  <a:moveTo>
                    <a:pt x="0" y="0"/>
                  </a:moveTo>
                  <a:lnTo>
                    <a:pt x="5213616" y="0"/>
                  </a:lnTo>
                  <a:lnTo>
                    <a:pt x="5213616" y="6375595"/>
                  </a:lnTo>
                  <a:lnTo>
                    <a:pt x="0" y="6375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  <p:sp>
          <p:nvSpPr>
            <p:cNvPr id="19" name="TextBox 19"/>
            <p:cNvSpPr txBox="1"/>
            <p:nvPr/>
          </p:nvSpPr>
          <p:spPr>
            <a:xfrm>
              <a:off x="1336345" y="-66675"/>
              <a:ext cx="2709509" cy="10682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000000"/>
                  </a:solidFill>
                  <a:latin typeface="Poppins Ultra-Bold"/>
                  <a:ea typeface="Poppins Ultra-Bold"/>
                  <a:cs typeface="Poppins Ultra-Bold"/>
                  <a:sym typeface="Poppins Ultra-Bold"/>
                </a:rPr>
                <a:t>Phase 3</a:t>
              </a:r>
            </a:p>
            <a:p>
              <a:pPr algn="ctr">
                <a:lnSpc>
                  <a:spcPts val="3080"/>
                </a:lnSpc>
                <a:spcBef>
                  <a:spcPct val="0"/>
                </a:spcBef>
              </a:pPr>
              <a:r>
                <a:rPr lang="en-US" sz="220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Inhalation 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823772" y="8096908"/>
            <a:ext cx="3339364" cy="1827227"/>
            <a:chOff x="0" y="0"/>
            <a:chExt cx="4452486" cy="2436302"/>
          </a:xfrm>
        </p:grpSpPr>
        <p:grpSp>
          <p:nvGrpSpPr>
            <p:cNvPr id="21" name="Group 21"/>
            <p:cNvGrpSpPr/>
            <p:nvPr/>
          </p:nvGrpSpPr>
          <p:grpSpPr>
            <a:xfrm>
              <a:off x="232858" y="0"/>
              <a:ext cx="4077904" cy="2436302"/>
              <a:chOff x="0" y="0"/>
              <a:chExt cx="1028141" cy="614252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028141" cy="614252"/>
              </a:xfrm>
              <a:custGeom>
                <a:avLst/>
                <a:gdLst/>
                <a:ahLst/>
                <a:cxnLst/>
                <a:rect l="l" t="t" r="r" b="b"/>
                <a:pathLst>
                  <a:path w="1028141" h="614252">
                    <a:moveTo>
                      <a:pt x="43631" y="0"/>
                    </a:moveTo>
                    <a:lnTo>
                      <a:pt x="984510" y="0"/>
                    </a:lnTo>
                    <a:cubicBezTo>
                      <a:pt x="1008607" y="0"/>
                      <a:pt x="1028141" y="19534"/>
                      <a:pt x="1028141" y="43631"/>
                    </a:cubicBezTo>
                    <a:lnTo>
                      <a:pt x="1028141" y="570622"/>
                    </a:lnTo>
                    <a:cubicBezTo>
                      <a:pt x="1028141" y="594718"/>
                      <a:pt x="1008607" y="614252"/>
                      <a:pt x="984510" y="614252"/>
                    </a:cubicBezTo>
                    <a:lnTo>
                      <a:pt x="43631" y="614252"/>
                    </a:lnTo>
                    <a:cubicBezTo>
                      <a:pt x="19534" y="614252"/>
                      <a:pt x="0" y="594718"/>
                      <a:pt x="0" y="570622"/>
                    </a:cubicBezTo>
                    <a:lnTo>
                      <a:pt x="0" y="43631"/>
                    </a:lnTo>
                    <a:cubicBezTo>
                      <a:pt x="0" y="19534"/>
                      <a:pt x="19534" y="0"/>
                      <a:pt x="43631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38100" cap="rnd">
                <a:solidFill>
                  <a:srgbClr val="286291"/>
                </a:solidFill>
                <a:prstDash val="solid"/>
                <a:round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66675"/>
                <a:ext cx="1028141" cy="6809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24" name="Freeform 24"/>
            <p:cNvSpPr/>
            <p:nvPr/>
          </p:nvSpPr>
          <p:spPr>
            <a:xfrm>
              <a:off x="1091177" y="1336207"/>
              <a:ext cx="691652" cy="771718"/>
            </a:xfrm>
            <a:custGeom>
              <a:avLst/>
              <a:gdLst/>
              <a:ahLst/>
              <a:cxnLst/>
              <a:rect l="l" t="t" r="r" b="b"/>
              <a:pathLst>
                <a:path w="691652" h="771718">
                  <a:moveTo>
                    <a:pt x="0" y="0"/>
                  </a:moveTo>
                  <a:lnTo>
                    <a:pt x="691652" y="0"/>
                  </a:lnTo>
                  <a:lnTo>
                    <a:pt x="691652" y="771718"/>
                  </a:lnTo>
                  <a:lnTo>
                    <a:pt x="0" y="7717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2226243" y="1476840"/>
              <a:ext cx="470286" cy="584207"/>
            </a:xfrm>
            <a:custGeom>
              <a:avLst/>
              <a:gdLst/>
              <a:ahLst/>
              <a:cxnLst/>
              <a:rect l="l" t="t" r="r" b="b"/>
              <a:pathLst>
                <a:path w="470286" h="584207">
                  <a:moveTo>
                    <a:pt x="0" y="0"/>
                  </a:moveTo>
                  <a:lnTo>
                    <a:pt x="470286" y="0"/>
                  </a:lnTo>
                  <a:lnTo>
                    <a:pt x="470286" y="584207"/>
                  </a:lnTo>
                  <a:lnTo>
                    <a:pt x="0" y="5842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3144279" y="1429963"/>
              <a:ext cx="795264" cy="677962"/>
            </a:xfrm>
            <a:custGeom>
              <a:avLst/>
              <a:gdLst/>
              <a:ahLst/>
              <a:cxnLst/>
              <a:rect l="l" t="t" r="r" b="b"/>
              <a:pathLst>
                <a:path w="795264" h="677962">
                  <a:moveTo>
                    <a:pt x="0" y="0"/>
                  </a:moveTo>
                  <a:lnTo>
                    <a:pt x="795264" y="0"/>
                  </a:lnTo>
                  <a:lnTo>
                    <a:pt x="795264" y="677962"/>
                  </a:lnTo>
                  <a:lnTo>
                    <a:pt x="0" y="677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TextBox 27"/>
            <p:cNvSpPr txBox="1"/>
            <p:nvPr/>
          </p:nvSpPr>
          <p:spPr>
            <a:xfrm>
              <a:off x="0" y="271227"/>
              <a:ext cx="4452486" cy="868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32"/>
                </a:lnSpc>
                <a:spcBef>
                  <a:spcPct val="0"/>
                </a:spcBef>
              </a:pPr>
              <a:r>
                <a:rPr lang="en-US" sz="188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Nuage turbulent</a:t>
              </a:r>
            </a:p>
            <a:p>
              <a:pPr algn="ctr">
                <a:lnSpc>
                  <a:spcPts val="2632"/>
                </a:lnSpc>
                <a:spcBef>
                  <a:spcPct val="0"/>
                </a:spcBef>
              </a:pPr>
              <a:r>
                <a:rPr lang="en-US" sz="1880">
                  <a:solidFill>
                    <a:srgbClr val="000000"/>
                  </a:solidFill>
                  <a:latin typeface="Poppins"/>
                  <a:ea typeface="Poppins"/>
                  <a:cs typeface="Poppins"/>
                  <a:sym typeface="Poppins"/>
                </a:rPr>
                <a:t>Désagrégation des PR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4091709" y="9029033"/>
            <a:ext cx="1483489" cy="458533"/>
          </a:xfrm>
          <a:custGeom>
            <a:avLst/>
            <a:gdLst/>
            <a:ahLst/>
            <a:cxnLst/>
            <a:rect l="l" t="t" r="r" b="b"/>
            <a:pathLst>
              <a:path w="1483489" h="458533">
                <a:moveTo>
                  <a:pt x="0" y="0"/>
                </a:moveTo>
                <a:lnTo>
                  <a:pt x="1483489" y="0"/>
                </a:lnTo>
                <a:lnTo>
                  <a:pt x="1483489" y="458534"/>
                </a:lnTo>
                <a:lnTo>
                  <a:pt x="0" y="45853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5657" y="5581838"/>
            <a:ext cx="3220885" cy="3676462"/>
            <a:chOff x="0" y="0"/>
            <a:chExt cx="848299" cy="9682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8299" cy="968286"/>
            </a:xfrm>
            <a:custGeom>
              <a:avLst/>
              <a:gdLst/>
              <a:ahLst/>
              <a:cxnLst/>
              <a:rect l="l" t="t" r="r" b="b"/>
              <a:pathLst>
                <a:path w="848299" h="968286">
                  <a:moveTo>
                    <a:pt x="0" y="0"/>
                  </a:moveTo>
                  <a:lnTo>
                    <a:pt x="848299" y="0"/>
                  </a:lnTo>
                  <a:lnTo>
                    <a:pt x="848299" y="968286"/>
                  </a:lnTo>
                  <a:lnTo>
                    <a:pt x="0" y="968286"/>
                  </a:ln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48299" cy="10159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68709" y="117541"/>
            <a:ext cx="6654579" cy="2489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350"/>
              </a:lnSpc>
              <a:spcBef>
                <a:spcPct val="0"/>
              </a:spcBef>
            </a:pPr>
            <a:r>
              <a:rPr lang="en-US" sz="5000" b="1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CONTINUUM DE LA TRANSMISSION RESPIRATOIRE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7252027"/>
            <a:ext cx="1226460" cy="379088"/>
          </a:xfrm>
          <a:custGeom>
            <a:avLst/>
            <a:gdLst/>
            <a:ahLst/>
            <a:cxnLst/>
            <a:rect l="l" t="t" r="r" b="b"/>
            <a:pathLst>
              <a:path w="1226460" h="379088">
                <a:moveTo>
                  <a:pt x="0" y="0"/>
                </a:moveTo>
                <a:lnTo>
                  <a:pt x="1226460" y="0"/>
                </a:lnTo>
                <a:lnTo>
                  <a:pt x="1226460" y="379088"/>
                </a:lnTo>
                <a:lnTo>
                  <a:pt x="0" y="37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479041" y="649612"/>
            <a:ext cx="1226460" cy="379088"/>
          </a:xfrm>
          <a:custGeom>
            <a:avLst/>
            <a:gdLst/>
            <a:ahLst/>
            <a:cxnLst/>
            <a:rect l="l" t="t" r="r" b="b"/>
            <a:pathLst>
              <a:path w="1226460" h="379088">
                <a:moveTo>
                  <a:pt x="0" y="0"/>
                </a:moveTo>
                <a:lnTo>
                  <a:pt x="1226459" y="0"/>
                </a:lnTo>
                <a:lnTo>
                  <a:pt x="1226459" y="379088"/>
                </a:lnTo>
                <a:lnTo>
                  <a:pt x="0" y="37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661159" y="1218244"/>
            <a:ext cx="9463756" cy="7992201"/>
          </a:xfrm>
          <a:custGeom>
            <a:avLst/>
            <a:gdLst/>
            <a:ahLst/>
            <a:cxnLst/>
            <a:rect l="l" t="t" r="r" b="b"/>
            <a:pathLst>
              <a:path w="9463756" h="7992201">
                <a:moveTo>
                  <a:pt x="0" y="0"/>
                </a:moveTo>
                <a:lnTo>
                  <a:pt x="9463756" y="0"/>
                </a:lnTo>
                <a:lnTo>
                  <a:pt x="9463756" y="7992200"/>
                </a:lnTo>
                <a:lnTo>
                  <a:pt x="0" y="799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5" t="-448" b="-44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78981" y="-1951609"/>
            <a:ext cx="3691868" cy="3691868"/>
          </a:xfrm>
          <a:custGeom>
            <a:avLst/>
            <a:gdLst/>
            <a:ahLst/>
            <a:cxnLst/>
            <a:rect l="l" t="t" r="r" b="b"/>
            <a:pathLst>
              <a:path w="3691868" h="3691868">
                <a:moveTo>
                  <a:pt x="0" y="0"/>
                </a:moveTo>
                <a:lnTo>
                  <a:pt x="3691868" y="0"/>
                </a:lnTo>
                <a:lnTo>
                  <a:pt x="3691868" y="3691868"/>
                </a:lnTo>
                <a:lnTo>
                  <a:pt x="0" y="36918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3705603" y="4073376"/>
            <a:ext cx="1627777" cy="1290186"/>
            <a:chOff x="0" y="0"/>
            <a:chExt cx="2170369" cy="1720248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2170369" cy="1720248"/>
              <a:chOff x="0" y="0"/>
              <a:chExt cx="428715" cy="33980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28715" cy="339802"/>
              </a:xfrm>
              <a:custGeom>
                <a:avLst/>
                <a:gdLst/>
                <a:ahLst/>
                <a:cxnLst/>
                <a:rect l="l" t="t" r="r" b="b"/>
                <a:pathLst>
                  <a:path w="428715" h="339802">
                    <a:moveTo>
                      <a:pt x="169901" y="0"/>
                    </a:moveTo>
                    <a:lnTo>
                      <a:pt x="258814" y="0"/>
                    </a:lnTo>
                    <a:cubicBezTo>
                      <a:pt x="352648" y="0"/>
                      <a:pt x="428715" y="76067"/>
                      <a:pt x="428715" y="169901"/>
                    </a:cubicBezTo>
                    <a:lnTo>
                      <a:pt x="428715" y="169901"/>
                    </a:lnTo>
                    <a:cubicBezTo>
                      <a:pt x="428715" y="214962"/>
                      <a:pt x="410815" y="258177"/>
                      <a:pt x="378952" y="290039"/>
                    </a:cubicBezTo>
                    <a:cubicBezTo>
                      <a:pt x="347089" y="321902"/>
                      <a:pt x="303874" y="339802"/>
                      <a:pt x="258814" y="339802"/>
                    </a:cubicBezTo>
                    <a:lnTo>
                      <a:pt x="169901" y="339802"/>
                    </a:lnTo>
                    <a:cubicBezTo>
                      <a:pt x="124840" y="339802"/>
                      <a:pt x="81625" y="321902"/>
                      <a:pt x="49763" y="290039"/>
                    </a:cubicBezTo>
                    <a:cubicBezTo>
                      <a:pt x="17900" y="258177"/>
                      <a:pt x="0" y="214962"/>
                      <a:pt x="0" y="169901"/>
                    </a:cubicBezTo>
                    <a:lnTo>
                      <a:pt x="0" y="169901"/>
                    </a:lnTo>
                    <a:cubicBezTo>
                      <a:pt x="0" y="124840"/>
                      <a:pt x="17900" y="81625"/>
                      <a:pt x="49763" y="49763"/>
                    </a:cubicBezTo>
                    <a:cubicBezTo>
                      <a:pt x="81625" y="17900"/>
                      <a:pt x="124840" y="0"/>
                      <a:pt x="169901" y="0"/>
                    </a:cubicBezTo>
                    <a:close/>
                  </a:path>
                </a:pathLst>
              </a:custGeom>
              <a:solidFill>
                <a:srgbClr val="DEEBF7">
                  <a:alpha val="32941"/>
                </a:srgbClr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47625"/>
                <a:ext cx="428715" cy="38742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357082" y="421040"/>
              <a:ext cx="1291066" cy="920178"/>
            </a:xfrm>
            <a:custGeom>
              <a:avLst/>
              <a:gdLst/>
              <a:ahLst/>
              <a:cxnLst/>
              <a:rect l="l" t="t" r="r" b="b"/>
              <a:pathLst>
                <a:path w="1291066" h="920178">
                  <a:moveTo>
                    <a:pt x="0" y="0"/>
                  </a:moveTo>
                  <a:lnTo>
                    <a:pt x="1291067" y="0"/>
                  </a:lnTo>
                  <a:lnTo>
                    <a:pt x="1291067" y="920178"/>
                  </a:lnTo>
                  <a:lnTo>
                    <a:pt x="0" y="920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15290713" y="3347433"/>
            <a:ext cx="2888832" cy="2573540"/>
            <a:chOff x="0" y="0"/>
            <a:chExt cx="3851776" cy="3431387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851776" cy="3431387"/>
              <a:chOff x="0" y="0"/>
              <a:chExt cx="912379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912379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12379" h="812800">
                    <a:moveTo>
                      <a:pt x="113977" y="0"/>
                    </a:moveTo>
                    <a:lnTo>
                      <a:pt x="798401" y="0"/>
                    </a:lnTo>
                    <a:cubicBezTo>
                      <a:pt x="861349" y="0"/>
                      <a:pt x="912379" y="51029"/>
                      <a:pt x="912379" y="113977"/>
                    </a:cubicBezTo>
                    <a:lnTo>
                      <a:pt x="912379" y="698823"/>
                    </a:lnTo>
                    <a:cubicBezTo>
                      <a:pt x="912379" y="729052"/>
                      <a:pt x="900370" y="758042"/>
                      <a:pt x="878995" y="779417"/>
                    </a:cubicBezTo>
                    <a:cubicBezTo>
                      <a:pt x="857621" y="800792"/>
                      <a:pt x="828630" y="812800"/>
                      <a:pt x="798401" y="812800"/>
                    </a:cubicBezTo>
                    <a:lnTo>
                      <a:pt x="113977" y="812800"/>
                    </a:lnTo>
                    <a:cubicBezTo>
                      <a:pt x="51029" y="812800"/>
                      <a:pt x="0" y="761771"/>
                      <a:pt x="0" y="698823"/>
                    </a:cubicBezTo>
                    <a:lnTo>
                      <a:pt x="0" y="113977"/>
                    </a:lnTo>
                    <a:cubicBezTo>
                      <a:pt x="0" y="51029"/>
                      <a:pt x="51029" y="0"/>
                      <a:pt x="113977" y="0"/>
                    </a:cubicBezTo>
                    <a:close/>
                  </a:path>
                </a:pathLst>
              </a:custGeom>
              <a:solidFill>
                <a:srgbClr val="DEEBF7">
                  <a:alpha val="32941"/>
                </a:srgbClr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912379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99"/>
                  </a:lnSpc>
                </a:pPr>
                <a:endParaRPr/>
              </a:p>
            </p:txBody>
          </p:sp>
        </p:grpSp>
        <p:sp>
          <p:nvSpPr>
            <p:cNvPr id="19" name="Freeform 19"/>
            <p:cNvSpPr/>
            <p:nvPr/>
          </p:nvSpPr>
          <p:spPr>
            <a:xfrm>
              <a:off x="310115" y="179871"/>
              <a:ext cx="1076638" cy="767349"/>
            </a:xfrm>
            <a:custGeom>
              <a:avLst/>
              <a:gdLst/>
              <a:ahLst/>
              <a:cxnLst/>
              <a:rect l="l" t="t" r="r" b="b"/>
              <a:pathLst>
                <a:path w="1076638" h="767349">
                  <a:moveTo>
                    <a:pt x="0" y="0"/>
                  </a:moveTo>
                  <a:lnTo>
                    <a:pt x="1076638" y="0"/>
                  </a:lnTo>
                  <a:lnTo>
                    <a:pt x="1076638" y="767349"/>
                  </a:lnTo>
                  <a:lnTo>
                    <a:pt x="0" y="7673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323944" y="1262671"/>
              <a:ext cx="1062809" cy="906045"/>
            </a:xfrm>
            <a:custGeom>
              <a:avLst/>
              <a:gdLst/>
              <a:ahLst/>
              <a:cxnLst/>
              <a:rect l="l" t="t" r="r" b="b"/>
              <a:pathLst>
                <a:path w="1062809" h="906045">
                  <a:moveTo>
                    <a:pt x="0" y="0"/>
                  </a:moveTo>
                  <a:lnTo>
                    <a:pt x="1062809" y="0"/>
                  </a:lnTo>
                  <a:lnTo>
                    <a:pt x="1062809" y="906045"/>
                  </a:lnTo>
                  <a:lnTo>
                    <a:pt x="0" y="906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03057" y="2486437"/>
              <a:ext cx="704583" cy="877984"/>
            </a:xfrm>
            <a:custGeom>
              <a:avLst/>
              <a:gdLst/>
              <a:ahLst/>
              <a:cxnLst/>
              <a:rect l="l" t="t" r="r" b="b"/>
              <a:pathLst>
                <a:path w="704583" h="877984">
                  <a:moveTo>
                    <a:pt x="0" y="0"/>
                  </a:moveTo>
                  <a:lnTo>
                    <a:pt x="704583" y="0"/>
                  </a:lnTo>
                  <a:lnTo>
                    <a:pt x="704583" y="877984"/>
                  </a:lnTo>
                  <a:lnTo>
                    <a:pt x="0" y="877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2"/>
            <p:cNvSpPr txBox="1"/>
            <p:nvPr/>
          </p:nvSpPr>
          <p:spPr>
            <a:xfrm>
              <a:off x="1634939" y="331964"/>
              <a:ext cx="1548564" cy="425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89"/>
                </a:lnSpc>
              </a:pPr>
              <a:r>
                <a:rPr lang="en-US" sz="1920">
                  <a:solidFill>
                    <a:srgbClr val="00000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Masque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715693" y="1484112"/>
              <a:ext cx="1811307" cy="425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89"/>
                </a:lnSpc>
              </a:pPr>
              <a:r>
                <a:rPr lang="en-US" sz="1920">
                  <a:solidFill>
                    <a:srgbClr val="00000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Ventilation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634939" y="2633605"/>
              <a:ext cx="1811307" cy="425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89"/>
                </a:lnSpc>
              </a:pPr>
              <a:r>
                <a:rPr lang="en-US" sz="1920">
                  <a:solidFill>
                    <a:srgbClr val="000000"/>
                  </a:solidFill>
                  <a:latin typeface="HK Grotesk"/>
                  <a:ea typeface="HK Grotesk"/>
                  <a:cs typeface="HK Grotesk"/>
                  <a:sym typeface="HK Grotesk"/>
                </a:rPr>
                <a:t>Filtration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94817" y="2782372"/>
            <a:ext cx="3353620" cy="5894830"/>
            <a:chOff x="0" y="0"/>
            <a:chExt cx="883258" cy="155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83258" cy="1552548"/>
            </a:xfrm>
            <a:custGeom>
              <a:avLst/>
              <a:gdLst/>
              <a:ahLst/>
              <a:cxnLst/>
              <a:rect l="l" t="t" r="r" b="b"/>
              <a:pathLst>
                <a:path w="883258" h="1552548">
                  <a:moveTo>
                    <a:pt x="136203" y="0"/>
                  </a:moveTo>
                  <a:lnTo>
                    <a:pt x="747055" y="0"/>
                  </a:lnTo>
                  <a:cubicBezTo>
                    <a:pt x="822278" y="0"/>
                    <a:pt x="883258" y="60980"/>
                    <a:pt x="883258" y="136203"/>
                  </a:cubicBezTo>
                  <a:lnTo>
                    <a:pt x="883258" y="1416345"/>
                  </a:lnTo>
                  <a:cubicBezTo>
                    <a:pt x="883258" y="1452468"/>
                    <a:pt x="868908" y="1487112"/>
                    <a:pt x="843365" y="1512655"/>
                  </a:cubicBezTo>
                  <a:cubicBezTo>
                    <a:pt x="817822" y="1538198"/>
                    <a:pt x="783178" y="1552548"/>
                    <a:pt x="747055" y="1552548"/>
                  </a:cubicBezTo>
                  <a:lnTo>
                    <a:pt x="136203" y="1552548"/>
                  </a:lnTo>
                  <a:cubicBezTo>
                    <a:pt x="100080" y="1552548"/>
                    <a:pt x="65436" y="1538198"/>
                    <a:pt x="39893" y="1512655"/>
                  </a:cubicBezTo>
                  <a:cubicBezTo>
                    <a:pt x="14350" y="1487112"/>
                    <a:pt x="0" y="1452468"/>
                    <a:pt x="0" y="1416345"/>
                  </a:cubicBezTo>
                  <a:lnTo>
                    <a:pt x="0" y="136203"/>
                  </a:lnTo>
                  <a:cubicBezTo>
                    <a:pt x="0" y="100080"/>
                    <a:pt x="14350" y="65436"/>
                    <a:pt x="39893" y="39893"/>
                  </a:cubicBezTo>
                  <a:cubicBezTo>
                    <a:pt x="65436" y="14350"/>
                    <a:pt x="100080" y="0"/>
                    <a:pt x="136203" y="0"/>
                  </a:cubicBezTo>
                  <a:close/>
                </a:path>
              </a:pathLst>
            </a:custGeom>
            <a:solidFill>
              <a:srgbClr val="E1EDFC"/>
            </a:solidFill>
            <a:ln cap="rnd">
              <a:noFill/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83258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8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219565" y="61181"/>
            <a:ext cx="10583160" cy="1782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03"/>
              </a:lnSpc>
              <a:spcBef>
                <a:spcPct val="0"/>
              </a:spcBef>
            </a:pPr>
            <a:r>
              <a:rPr lang="en-US" sz="5199" b="1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UNE APPROCHE ADAPTÉE AU RISQUE</a:t>
            </a:r>
          </a:p>
        </p:txBody>
      </p:sp>
      <p:sp>
        <p:nvSpPr>
          <p:cNvPr id="6" name="Freeform 6"/>
          <p:cNvSpPr/>
          <p:nvPr/>
        </p:nvSpPr>
        <p:spPr>
          <a:xfrm>
            <a:off x="3958807" y="-2582036"/>
            <a:ext cx="3691868" cy="3691868"/>
          </a:xfrm>
          <a:custGeom>
            <a:avLst/>
            <a:gdLst/>
            <a:ahLst/>
            <a:cxnLst/>
            <a:rect l="l" t="t" r="r" b="b"/>
            <a:pathLst>
              <a:path w="3691868" h="3691868">
                <a:moveTo>
                  <a:pt x="0" y="0"/>
                </a:moveTo>
                <a:lnTo>
                  <a:pt x="3691868" y="0"/>
                </a:lnTo>
                <a:lnTo>
                  <a:pt x="3691868" y="3691868"/>
                </a:lnTo>
                <a:lnTo>
                  <a:pt x="0" y="36918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396943" y="1028700"/>
            <a:ext cx="647477" cy="647477"/>
          </a:xfrm>
          <a:custGeom>
            <a:avLst/>
            <a:gdLst/>
            <a:ahLst/>
            <a:cxnLst/>
            <a:rect l="l" t="t" r="r" b="b"/>
            <a:pathLst>
              <a:path w="647477" h="647477">
                <a:moveTo>
                  <a:pt x="0" y="0"/>
                </a:moveTo>
                <a:lnTo>
                  <a:pt x="647477" y="0"/>
                </a:lnTo>
                <a:lnTo>
                  <a:pt x="647477" y="647477"/>
                </a:lnTo>
                <a:lnTo>
                  <a:pt x="0" y="6474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2488304" y="3692808"/>
            <a:ext cx="3184909" cy="3624660"/>
            <a:chOff x="0" y="0"/>
            <a:chExt cx="4246545" cy="4832880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4246545" cy="4832880"/>
              <a:chOff x="0" y="0"/>
              <a:chExt cx="994775" cy="1132127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994775" cy="1132127"/>
              </a:xfrm>
              <a:custGeom>
                <a:avLst/>
                <a:gdLst/>
                <a:ahLst/>
                <a:cxnLst/>
                <a:rect l="l" t="t" r="r" b="b"/>
                <a:pathLst>
                  <a:path w="994775" h="1132127">
                    <a:moveTo>
                      <a:pt x="93158" y="0"/>
                    </a:moveTo>
                    <a:lnTo>
                      <a:pt x="901617" y="0"/>
                    </a:lnTo>
                    <a:cubicBezTo>
                      <a:pt x="953067" y="0"/>
                      <a:pt x="994775" y="41708"/>
                      <a:pt x="994775" y="93158"/>
                    </a:cubicBezTo>
                    <a:lnTo>
                      <a:pt x="994775" y="1038969"/>
                    </a:lnTo>
                    <a:cubicBezTo>
                      <a:pt x="994775" y="1090419"/>
                      <a:pt x="953067" y="1132127"/>
                      <a:pt x="901617" y="1132127"/>
                    </a:cubicBezTo>
                    <a:lnTo>
                      <a:pt x="93158" y="1132127"/>
                    </a:lnTo>
                    <a:cubicBezTo>
                      <a:pt x="41708" y="1132127"/>
                      <a:pt x="0" y="1090419"/>
                      <a:pt x="0" y="1038969"/>
                    </a:cubicBezTo>
                    <a:lnTo>
                      <a:pt x="0" y="93158"/>
                    </a:lnTo>
                    <a:cubicBezTo>
                      <a:pt x="0" y="41708"/>
                      <a:pt x="41708" y="0"/>
                      <a:pt x="93158" y="0"/>
                    </a:cubicBezTo>
                    <a:close/>
                  </a:path>
                </a:pathLst>
              </a:custGeom>
              <a:solidFill>
                <a:srgbClr val="286291">
                  <a:alpha val="85882"/>
                </a:srgbClr>
              </a:solidFill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66675"/>
                <a:ext cx="994775" cy="1198802"/>
              </a:xfrm>
              <a:prstGeom prst="rect">
                <a:avLst/>
              </a:prstGeom>
            </p:spPr>
            <p:txBody>
              <a:bodyPr lIns="57005" tIns="57005" rIns="57005" bIns="57005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>
              <a:off x="639504" y="222794"/>
              <a:ext cx="2967537" cy="2967537"/>
              <a:chOff x="0" y="0"/>
              <a:chExt cx="8128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22502" tIns="22502" rIns="22502" bIns="22502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798219" y="381509"/>
              <a:ext cx="2650107" cy="2650107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38596" r="-38596"/>
                </a:stretch>
              </a:blip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427398" y="126412"/>
              <a:ext cx="1154667" cy="1154667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E5ACD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7005" tIns="57005" rIns="57005" bIns="57005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0" y="3531598"/>
              <a:ext cx="4246545" cy="449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5"/>
                </a:lnSpc>
                <a:spcBef>
                  <a:spcPct val="0"/>
                </a:spcBef>
              </a:pPr>
              <a:r>
                <a:rPr lang="en-US" sz="1953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Qualité de la ventilation</a:t>
              </a:r>
            </a:p>
          </p:txBody>
        </p:sp>
        <p:sp>
          <p:nvSpPr>
            <p:cNvPr id="21" name="Freeform 21"/>
            <p:cNvSpPr/>
            <p:nvPr/>
          </p:nvSpPr>
          <p:spPr>
            <a:xfrm>
              <a:off x="639439" y="346211"/>
              <a:ext cx="838791" cy="715069"/>
            </a:xfrm>
            <a:custGeom>
              <a:avLst/>
              <a:gdLst/>
              <a:ahLst/>
              <a:cxnLst/>
              <a:rect l="l" t="t" r="r" b="b"/>
              <a:pathLst>
                <a:path w="838791" h="715069">
                  <a:moveTo>
                    <a:pt x="0" y="0"/>
                  </a:moveTo>
                  <a:lnTo>
                    <a:pt x="838791" y="0"/>
                  </a:lnTo>
                  <a:lnTo>
                    <a:pt x="838791" y="715070"/>
                  </a:lnTo>
                  <a:lnTo>
                    <a:pt x="0" y="715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4394440" y="3692808"/>
            <a:ext cx="3191145" cy="3624660"/>
            <a:chOff x="0" y="0"/>
            <a:chExt cx="4254860" cy="4832880"/>
          </a:xfrm>
        </p:grpSpPr>
        <p:sp>
          <p:nvSpPr>
            <p:cNvPr id="23" name="Freeform 23"/>
            <p:cNvSpPr/>
            <p:nvPr/>
          </p:nvSpPr>
          <p:spPr>
            <a:xfrm>
              <a:off x="2241453" y="4024779"/>
              <a:ext cx="252655" cy="346534"/>
            </a:xfrm>
            <a:custGeom>
              <a:avLst/>
              <a:gdLst/>
              <a:ahLst/>
              <a:cxnLst/>
              <a:rect l="l" t="t" r="r" b="b"/>
              <a:pathLst>
                <a:path w="252655" h="346534">
                  <a:moveTo>
                    <a:pt x="0" y="0"/>
                  </a:moveTo>
                  <a:lnTo>
                    <a:pt x="252654" y="0"/>
                  </a:lnTo>
                  <a:lnTo>
                    <a:pt x="252654" y="346534"/>
                  </a:lnTo>
                  <a:lnTo>
                    <a:pt x="0" y="346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2739760" y="4049322"/>
              <a:ext cx="301501" cy="321991"/>
            </a:xfrm>
            <a:custGeom>
              <a:avLst/>
              <a:gdLst/>
              <a:ahLst/>
              <a:cxnLst/>
              <a:rect l="l" t="t" r="r" b="b"/>
              <a:pathLst>
                <a:path w="301501" h="321991">
                  <a:moveTo>
                    <a:pt x="0" y="0"/>
                  </a:moveTo>
                  <a:lnTo>
                    <a:pt x="301501" y="0"/>
                  </a:lnTo>
                  <a:lnTo>
                    <a:pt x="301501" y="321991"/>
                  </a:lnTo>
                  <a:lnTo>
                    <a:pt x="0" y="321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684142" y="4046669"/>
              <a:ext cx="311658" cy="324644"/>
            </a:xfrm>
            <a:custGeom>
              <a:avLst/>
              <a:gdLst/>
              <a:ahLst/>
              <a:cxnLst/>
              <a:rect l="l" t="t" r="r" b="b"/>
              <a:pathLst>
                <a:path w="311658" h="324644">
                  <a:moveTo>
                    <a:pt x="0" y="0"/>
                  </a:moveTo>
                  <a:lnTo>
                    <a:pt x="311658" y="0"/>
                  </a:lnTo>
                  <a:lnTo>
                    <a:pt x="311658" y="324644"/>
                  </a:lnTo>
                  <a:lnTo>
                    <a:pt x="0" y="324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TextBox 26"/>
            <p:cNvSpPr txBox="1"/>
            <p:nvPr/>
          </p:nvSpPr>
          <p:spPr>
            <a:xfrm>
              <a:off x="470543" y="3403995"/>
              <a:ext cx="3784317" cy="4159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524"/>
                </a:lnSpc>
                <a:spcBef>
                  <a:spcPct val="0"/>
                </a:spcBef>
              </a:pPr>
              <a:r>
                <a:rPr lang="en-US" sz="1803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Harumi Kobayashi</a:t>
              </a: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0" y="0"/>
              <a:ext cx="4246545" cy="4832880"/>
              <a:chOff x="0" y="0"/>
              <a:chExt cx="994775" cy="1132127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994775" cy="1132127"/>
              </a:xfrm>
              <a:custGeom>
                <a:avLst/>
                <a:gdLst/>
                <a:ahLst/>
                <a:cxnLst/>
                <a:rect l="l" t="t" r="r" b="b"/>
                <a:pathLst>
                  <a:path w="994775" h="1132127">
                    <a:moveTo>
                      <a:pt x="93158" y="0"/>
                    </a:moveTo>
                    <a:lnTo>
                      <a:pt x="901617" y="0"/>
                    </a:lnTo>
                    <a:cubicBezTo>
                      <a:pt x="953067" y="0"/>
                      <a:pt x="994775" y="41708"/>
                      <a:pt x="994775" y="93158"/>
                    </a:cubicBezTo>
                    <a:lnTo>
                      <a:pt x="994775" y="1038969"/>
                    </a:lnTo>
                    <a:cubicBezTo>
                      <a:pt x="994775" y="1090419"/>
                      <a:pt x="953067" y="1132127"/>
                      <a:pt x="901617" y="1132127"/>
                    </a:cubicBezTo>
                    <a:lnTo>
                      <a:pt x="93158" y="1132127"/>
                    </a:lnTo>
                    <a:cubicBezTo>
                      <a:pt x="41708" y="1132127"/>
                      <a:pt x="0" y="1090419"/>
                      <a:pt x="0" y="1038969"/>
                    </a:cubicBezTo>
                    <a:lnTo>
                      <a:pt x="0" y="93158"/>
                    </a:lnTo>
                    <a:cubicBezTo>
                      <a:pt x="0" y="41708"/>
                      <a:pt x="41708" y="0"/>
                      <a:pt x="93158" y="0"/>
                    </a:cubicBezTo>
                    <a:close/>
                  </a:path>
                </a:pathLst>
              </a:custGeom>
              <a:solidFill>
                <a:srgbClr val="6ECCE7"/>
              </a:solidFill>
            </p:spPr>
          </p:sp>
          <p:sp>
            <p:nvSpPr>
              <p:cNvPr id="29" name="TextBox 29"/>
              <p:cNvSpPr txBox="1"/>
              <p:nvPr/>
            </p:nvSpPr>
            <p:spPr>
              <a:xfrm>
                <a:off x="0" y="-66675"/>
                <a:ext cx="994775" cy="1198802"/>
              </a:xfrm>
              <a:prstGeom prst="rect">
                <a:avLst/>
              </a:prstGeom>
            </p:spPr>
            <p:txBody>
              <a:bodyPr lIns="57005" tIns="57005" rIns="57005" bIns="57005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639504" y="222794"/>
              <a:ext cx="2967537" cy="2967537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22502" tIns="22502" rIns="22502" bIns="22502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798219" y="381509"/>
              <a:ext cx="2650107" cy="2650107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 l="-37719" r="-37719"/>
                </a:stretch>
              </a:blipFill>
            </p:spPr>
          </p:sp>
        </p:grpSp>
        <p:grpSp>
          <p:nvGrpSpPr>
            <p:cNvPr id="35" name="Group 35"/>
            <p:cNvGrpSpPr/>
            <p:nvPr/>
          </p:nvGrpSpPr>
          <p:grpSpPr>
            <a:xfrm>
              <a:off x="427398" y="126412"/>
              <a:ext cx="1154667" cy="1154667"/>
              <a:chOff x="0" y="0"/>
              <a:chExt cx="812800" cy="812800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E5ACD"/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7005" tIns="57005" rIns="57005" bIns="57005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0" y="3531598"/>
              <a:ext cx="4246545" cy="4490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35"/>
                </a:lnSpc>
                <a:spcBef>
                  <a:spcPct val="0"/>
                </a:spcBef>
              </a:pPr>
              <a:r>
                <a:rPr lang="en-US" sz="1953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Nature de l’exposition</a:t>
              </a:r>
            </a:p>
          </p:txBody>
        </p:sp>
        <p:sp>
          <p:nvSpPr>
            <p:cNvPr id="39" name="Freeform 39"/>
            <p:cNvSpPr/>
            <p:nvPr/>
          </p:nvSpPr>
          <p:spPr>
            <a:xfrm>
              <a:off x="614306" y="380677"/>
              <a:ext cx="755571" cy="578957"/>
            </a:xfrm>
            <a:custGeom>
              <a:avLst/>
              <a:gdLst/>
              <a:ahLst/>
              <a:cxnLst/>
              <a:rect l="l" t="t" r="r" b="b"/>
              <a:pathLst>
                <a:path w="755571" h="578957">
                  <a:moveTo>
                    <a:pt x="0" y="0"/>
                  </a:moveTo>
                  <a:lnTo>
                    <a:pt x="755571" y="0"/>
                  </a:lnTo>
                  <a:lnTo>
                    <a:pt x="755571" y="578956"/>
                  </a:lnTo>
                  <a:lnTo>
                    <a:pt x="0" y="578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40" name="Group 40"/>
          <p:cNvGrpSpPr/>
          <p:nvPr/>
        </p:nvGrpSpPr>
        <p:grpSpPr>
          <a:xfrm>
            <a:off x="8718099" y="3692808"/>
            <a:ext cx="3331118" cy="3699601"/>
            <a:chOff x="0" y="0"/>
            <a:chExt cx="4441490" cy="4932801"/>
          </a:xfrm>
        </p:grpSpPr>
        <p:grpSp>
          <p:nvGrpSpPr>
            <p:cNvPr id="41" name="Group 41"/>
            <p:cNvGrpSpPr/>
            <p:nvPr/>
          </p:nvGrpSpPr>
          <p:grpSpPr>
            <a:xfrm>
              <a:off x="107147" y="0"/>
              <a:ext cx="4334343" cy="4932801"/>
              <a:chOff x="0" y="0"/>
              <a:chExt cx="994775" cy="1132127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994775" cy="1132127"/>
              </a:xfrm>
              <a:custGeom>
                <a:avLst/>
                <a:gdLst/>
                <a:ahLst/>
                <a:cxnLst/>
                <a:rect l="l" t="t" r="r" b="b"/>
                <a:pathLst>
                  <a:path w="994775" h="1132127">
                    <a:moveTo>
                      <a:pt x="93158" y="0"/>
                    </a:moveTo>
                    <a:lnTo>
                      <a:pt x="901617" y="0"/>
                    </a:lnTo>
                    <a:cubicBezTo>
                      <a:pt x="953067" y="0"/>
                      <a:pt x="994775" y="41708"/>
                      <a:pt x="994775" y="93158"/>
                    </a:cubicBezTo>
                    <a:lnTo>
                      <a:pt x="994775" y="1038969"/>
                    </a:lnTo>
                    <a:cubicBezTo>
                      <a:pt x="994775" y="1090419"/>
                      <a:pt x="953067" y="1132127"/>
                      <a:pt x="901617" y="1132127"/>
                    </a:cubicBezTo>
                    <a:lnTo>
                      <a:pt x="93158" y="1132127"/>
                    </a:lnTo>
                    <a:cubicBezTo>
                      <a:pt x="41708" y="1132127"/>
                      <a:pt x="0" y="1090419"/>
                      <a:pt x="0" y="1038969"/>
                    </a:cubicBezTo>
                    <a:lnTo>
                      <a:pt x="0" y="93158"/>
                    </a:lnTo>
                    <a:cubicBezTo>
                      <a:pt x="0" y="41708"/>
                      <a:pt x="41708" y="0"/>
                      <a:pt x="93158" y="0"/>
                    </a:cubicBezTo>
                    <a:close/>
                  </a:path>
                </a:pathLst>
              </a:custGeom>
              <a:solidFill>
                <a:srgbClr val="51ABE4"/>
              </a:solidFill>
            </p:spPr>
          </p:sp>
          <p:sp>
            <p:nvSpPr>
              <p:cNvPr id="43" name="TextBox 43"/>
              <p:cNvSpPr txBox="1"/>
              <p:nvPr/>
            </p:nvSpPr>
            <p:spPr>
              <a:xfrm>
                <a:off x="0" y="-66675"/>
                <a:ext cx="994775" cy="1198802"/>
              </a:xfrm>
              <a:prstGeom prst="rect">
                <a:avLst/>
              </a:prstGeom>
            </p:spPr>
            <p:txBody>
              <a:bodyPr lIns="57005" tIns="57005" rIns="57005" bIns="57005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652726" y="227400"/>
              <a:ext cx="3028892" cy="3028892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TextBox 46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22502" tIns="22502" rIns="22502" bIns="22502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grpSp>
          <p:nvGrpSpPr>
            <p:cNvPr id="47" name="Group 47"/>
            <p:cNvGrpSpPr/>
            <p:nvPr/>
          </p:nvGrpSpPr>
          <p:grpSpPr>
            <a:xfrm>
              <a:off x="814722" y="389396"/>
              <a:ext cx="2704899" cy="2704899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l="-38596" r="-38596"/>
                </a:stretch>
              </a:blipFill>
            </p:spPr>
          </p:sp>
        </p:grpSp>
        <p:grpSp>
          <p:nvGrpSpPr>
            <p:cNvPr id="49" name="Group 49"/>
            <p:cNvGrpSpPr/>
            <p:nvPr/>
          </p:nvGrpSpPr>
          <p:grpSpPr>
            <a:xfrm>
              <a:off x="436235" y="129026"/>
              <a:ext cx="1178540" cy="1178540"/>
              <a:chOff x="0" y="0"/>
              <a:chExt cx="812800" cy="812800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E5ACD"/>
              </a:solidFill>
            </p:spPr>
          </p:sp>
          <p:sp>
            <p:nvSpPr>
              <p:cNvPr id="51" name="TextBox 51"/>
              <p:cNvSpPr txBox="1"/>
              <p:nvPr/>
            </p:nvSpPr>
            <p:spPr>
              <a:xfrm>
                <a:off x="76200" y="9525"/>
                <a:ext cx="660400" cy="727075"/>
              </a:xfrm>
              <a:prstGeom prst="rect">
                <a:avLst/>
              </a:prstGeom>
            </p:spPr>
            <p:txBody>
              <a:bodyPr lIns="57005" tIns="57005" rIns="57005" bIns="57005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52" name="TextBox 52"/>
            <p:cNvSpPr txBox="1"/>
            <p:nvPr/>
          </p:nvSpPr>
          <p:spPr>
            <a:xfrm>
              <a:off x="0" y="3605796"/>
              <a:ext cx="4334343" cy="457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791"/>
                </a:lnSpc>
                <a:spcBef>
                  <a:spcPct val="0"/>
                </a:spcBef>
              </a:pPr>
              <a:r>
                <a:rPr lang="en-US" sz="1994" b="1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Pathogène</a:t>
              </a:r>
            </a:p>
          </p:txBody>
        </p:sp>
        <p:sp>
          <p:nvSpPr>
            <p:cNvPr id="53" name="Freeform 53"/>
            <p:cNvSpPr/>
            <p:nvPr/>
          </p:nvSpPr>
          <p:spPr>
            <a:xfrm>
              <a:off x="588860" y="256099"/>
              <a:ext cx="873289" cy="855823"/>
            </a:xfrm>
            <a:custGeom>
              <a:avLst/>
              <a:gdLst/>
              <a:ahLst/>
              <a:cxnLst/>
              <a:rect l="l" t="t" r="r" b="b"/>
              <a:pathLst>
                <a:path w="873289" h="855823">
                  <a:moveTo>
                    <a:pt x="0" y="0"/>
                  </a:moveTo>
                  <a:lnTo>
                    <a:pt x="873289" y="0"/>
                  </a:lnTo>
                  <a:lnTo>
                    <a:pt x="873289" y="855823"/>
                  </a:lnTo>
                  <a:lnTo>
                    <a:pt x="0" y="8558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7349"/>
            <a:ext cx="3176441" cy="10287000"/>
            <a:chOff x="0" y="0"/>
            <a:chExt cx="492114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114" cy="1593725"/>
            </a:xfrm>
            <a:custGeom>
              <a:avLst/>
              <a:gdLst/>
              <a:ahLst/>
              <a:cxnLst/>
              <a:rect l="l" t="t" r="r" b="b"/>
              <a:pathLst>
                <a:path w="492114" h="1593725">
                  <a:moveTo>
                    <a:pt x="0" y="0"/>
                  </a:moveTo>
                  <a:lnTo>
                    <a:pt x="492114" y="0"/>
                  </a:lnTo>
                  <a:lnTo>
                    <a:pt x="492114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57883" r="-57883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4243241" y="-1845934"/>
            <a:ext cx="3691868" cy="3691868"/>
          </a:xfrm>
          <a:custGeom>
            <a:avLst/>
            <a:gdLst/>
            <a:ahLst/>
            <a:cxnLst/>
            <a:rect l="l" t="t" r="r" b="b"/>
            <a:pathLst>
              <a:path w="3691868" h="3691868">
                <a:moveTo>
                  <a:pt x="0" y="0"/>
                </a:moveTo>
                <a:lnTo>
                  <a:pt x="3691868" y="0"/>
                </a:lnTo>
                <a:lnTo>
                  <a:pt x="3691868" y="3691868"/>
                </a:lnTo>
                <a:lnTo>
                  <a:pt x="0" y="3691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46070" y="9581299"/>
            <a:ext cx="1226460" cy="379088"/>
          </a:xfrm>
          <a:custGeom>
            <a:avLst/>
            <a:gdLst/>
            <a:ahLst/>
            <a:cxnLst/>
            <a:rect l="l" t="t" r="r" b="b"/>
            <a:pathLst>
              <a:path w="1226460" h="379088">
                <a:moveTo>
                  <a:pt x="0" y="0"/>
                </a:moveTo>
                <a:lnTo>
                  <a:pt x="1226460" y="0"/>
                </a:lnTo>
                <a:lnTo>
                  <a:pt x="1226460" y="379087"/>
                </a:lnTo>
                <a:lnTo>
                  <a:pt x="0" y="37908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4257586" y="2340722"/>
            <a:ext cx="12615166" cy="1826045"/>
            <a:chOff x="0" y="0"/>
            <a:chExt cx="3650791" cy="52845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50791" cy="528452"/>
            </a:xfrm>
            <a:custGeom>
              <a:avLst/>
              <a:gdLst/>
              <a:ahLst/>
              <a:cxnLst/>
              <a:rect l="l" t="t" r="r" b="b"/>
              <a:pathLst>
                <a:path w="3650791" h="528452">
                  <a:moveTo>
                    <a:pt x="0" y="0"/>
                  </a:moveTo>
                  <a:lnTo>
                    <a:pt x="3650791" y="0"/>
                  </a:lnTo>
                  <a:lnTo>
                    <a:pt x="3650791" y="528452"/>
                  </a:lnTo>
                  <a:lnTo>
                    <a:pt x="0" y="528452"/>
                  </a:lnTo>
                  <a:close/>
                </a:path>
              </a:pathLst>
            </a:custGeom>
            <a:solidFill>
              <a:srgbClr val="C8EAF6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650791" cy="576077"/>
            </a:xfrm>
            <a:prstGeom prst="rect">
              <a:avLst/>
            </a:prstGeom>
          </p:spPr>
          <p:txBody>
            <a:bodyPr lIns="46232" tIns="46232" rIns="46232" bIns="46232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705323" y="2491185"/>
            <a:ext cx="11940747" cy="147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60"/>
              </a:lnSpc>
              <a:spcBef>
                <a:spcPct val="0"/>
              </a:spcBef>
            </a:pPr>
            <a:r>
              <a:rPr lang="en-US" sz="2114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R5. Il est rappelé que les débits minimums à respecter d’apport d’air neuf par personne soient</a:t>
            </a:r>
            <a:r>
              <a:rPr lang="en-US" sz="2114" b="1">
                <a:solidFill>
                  <a:srgbClr val="0E2F5F"/>
                </a:solidFill>
                <a:latin typeface="Aileron Bold"/>
                <a:ea typeface="Aileron Bold"/>
                <a:cs typeface="Aileron Bold"/>
                <a:sym typeface="Aileron Bold"/>
              </a:rPr>
              <a:t> conformes au Code du travail </a:t>
            </a:r>
            <a:r>
              <a:rPr lang="en-US" sz="2114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(Réglementaire). Il est fortement recommandé que ces débits permettent d’obtenir un </a:t>
            </a:r>
            <a:r>
              <a:rPr lang="en-US" sz="2114" b="1">
                <a:solidFill>
                  <a:srgbClr val="0E2F5F"/>
                </a:solidFill>
                <a:latin typeface="Aileron Bold"/>
                <a:ea typeface="Aileron Bold"/>
                <a:cs typeface="Aileron Bold"/>
                <a:sym typeface="Aileron Bold"/>
              </a:rPr>
              <a:t>taux de CO2 dans un local occupé &lt;1300 ppm (et si possible &lt;800 ppm).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3353291" y="1479628"/>
            <a:ext cx="1355227" cy="1355227"/>
            <a:chOff x="0" y="0"/>
            <a:chExt cx="1806969" cy="1806969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806969" cy="1806969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188CC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00"/>
                  </a:lnSpc>
                </a:pPr>
                <a:endParaRPr/>
              </a:p>
            </p:txBody>
          </p:sp>
        </p:grpSp>
        <p:sp>
          <p:nvSpPr>
            <p:cNvPr id="14" name="Freeform 14"/>
            <p:cNvSpPr/>
            <p:nvPr/>
          </p:nvSpPr>
          <p:spPr>
            <a:xfrm>
              <a:off x="435091" y="354463"/>
              <a:ext cx="1217908" cy="1138744"/>
            </a:xfrm>
            <a:custGeom>
              <a:avLst/>
              <a:gdLst/>
              <a:ahLst/>
              <a:cxnLst/>
              <a:rect l="l" t="t" r="r" b="b"/>
              <a:pathLst>
                <a:path w="1217908" h="1138744">
                  <a:moveTo>
                    <a:pt x="0" y="0"/>
                  </a:moveTo>
                  <a:lnTo>
                    <a:pt x="1217908" y="0"/>
                  </a:lnTo>
                  <a:lnTo>
                    <a:pt x="1217908" y="1138744"/>
                  </a:lnTo>
                  <a:lnTo>
                    <a:pt x="0" y="11387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5" name="Group 15"/>
          <p:cNvGrpSpPr/>
          <p:nvPr/>
        </p:nvGrpSpPr>
        <p:grpSpPr>
          <a:xfrm>
            <a:off x="4360941" y="7065676"/>
            <a:ext cx="12629511" cy="1963409"/>
            <a:chOff x="0" y="0"/>
            <a:chExt cx="3654942" cy="56820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654942" cy="568205"/>
            </a:xfrm>
            <a:custGeom>
              <a:avLst/>
              <a:gdLst/>
              <a:ahLst/>
              <a:cxnLst/>
              <a:rect l="l" t="t" r="r" b="b"/>
              <a:pathLst>
                <a:path w="3654942" h="568205">
                  <a:moveTo>
                    <a:pt x="0" y="0"/>
                  </a:moveTo>
                  <a:lnTo>
                    <a:pt x="3654942" y="0"/>
                  </a:lnTo>
                  <a:lnTo>
                    <a:pt x="3654942" y="568205"/>
                  </a:lnTo>
                  <a:lnTo>
                    <a:pt x="0" y="568205"/>
                  </a:lnTo>
                  <a:close/>
                </a:path>
              </a:pathLst>
            </a:custGeom>
            <a:solidFill>
              <a:srgbClr val="C8EAF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654942" cy="615830"/>
            </a:xfrm>
            <a:prstGeom prst="rect">
              <a:avLst/>
            </a:prstGeom>
          </p:spPr>
          <p:txBody>
            <a:bodyPr lIns="46232" tIns="46232" rIns="46232" bIns="46232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5850029" y="4323191"/>
            <a:ext cx="1115723" cy="2294546"/>
          </a:xfrm>
          <a:custGeom>
            <a:avLst/>
            <a:gdLst/>
            <a:ahLst/>
            <a:cxnLst/>
            <a:rect l="l" t="t" r="r" b="b"/>
            <a:pathLst>
              <a:path w="1115723" h="2294546">
                <a:moveTo>
                  <a:pt x="0" y="0"/>
                </a:moveTo>
                <a:lnTo>
                  <a:pt x="1115723" y="0"/>
                </a:lnTo>
                <a:lnTo>
                  <a:pt x="1115723" y="2294546"/>
                </a:lnTo>
                <a:lnTo>
                  <a:pt x="0" y="22945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4811874" y="6922566"/>
            <a:ext cx="11937552" cy="1850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60"/>
              </a:lnSpc>
              <a:spcBef>
                <a:spcPct val="0"/>
              </a:spcBef>
            </a:pPr>
            <a:endParaRPr/>
          </a:p>
          <a:p>
            <a:pPr marL="0" lvl="0" indent="0" algn="just">
              <a:lnSpc>
                <a:spcPts val="2960"/>
              </a:lnSpc>
              <a:spcBef>
                <a:spcPct val="0"/>
              </a:spcBef>
            </a:pPr>
            <a:r>
              <a:rPr lang="en-US" sz="2114" u="none" strike="noStrike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 R7. Il est recommandé qu’une </a:t>
            </a:r>
            <a:r>
              <a:rPr lang="en-US" sz="2114" b="1" u="none" strike="noStrike">
                <a:solidFill>
                  <a:srgbClr val="0E2F5F"/>
                </a:solidFill>
                <a:latin typeface="Aileron Bold"/>
                <a:ea typeface="Aileron Bold"/>
                <a:cs typeface="Aileron Bold"/>
                <a:sym typeface="Aileron Bold"/>
              </a:rPr>
              <a:t>cartographie de la ventilation effective des locaux de l’ensemble des établissements de santé et médico-sociaux </a:t>
            </a:r>
            <a:r>
              <a:rPr lang="en-US" sz="2114" u="none" strike="noStrike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soit établie par les services techniques et communiquée à la Direction, l’encadrement médical et paramédical, l’Équipe de Prévention du Risque Infectieux (EPRI) et le Service de Santé au Travail.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3683328" y="6180325"/>
            <a:ext cx="1355227" cy="135522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3980616" y="6484269"/>
            <a:ext cx="760651" cy="747340"/>
          </a:xfrm>
          <a:custGeom>
            <a:avLst/>
            <a:gdLst/>
            <a:ahLst/>
            <a:cxnLst/>
            <a:rect l="l" t="t" r="r" b="b"/>
            <a:pathLst>
              <a:path w="760651" h="747340">
                <a:moveTo>
                  <a:pt x="0" y="0"/>
                </a:moveTo>
                <a:lnTo>
                  <a:pt x="760651" y="0"/>
                </a:lnTo>
                <a:lnTo>
                  <a:pt x="760651" y="747340"/>
                </a:lnTo>
                <a:lnTo>
                  <a:pt x="0" y="7473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9001909" y="84295"/>
            <a:ext cx="7838517" cy="94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603"/>
              </a:lnSpc>
              <a:spcBef>
                <a:spcPct val="0"/>
              </a:spcBef>
            </a:pPr>
            <a:r>
              <a:rPr lang="en-US" sz="5199" b="1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LES PRÉ-REQUIS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03993" y="5671895"/>
            <a:ext cx="3195832" cy="34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taux de CO2 &lt; 800 ppm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403993" y="4443039"/>
            <a:ext cx="2982153" cy="34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taux de CO2 &gt; 1300 ppm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403993" y="5068526"/>
            <a:ext cx="4508427" cy="34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taux de CO2 entre 1300 et 800 ppm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27349"/>
            <a:ext cx="3176441" cy="10287000"/>
            <a:chOff x="0" y="0"/>
            <a:chExt cx="492114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2114" cy="1593725"/>
            </a:xfrm>
            <a:custGeom>
              <a:avLst/>
              <a:gdLst/>
              <a:ahLst/>
              <a:cxnLst/>
              <a:rect l="l" t="t" r="r" b="b"/>
              <a:pathLst>
                <a:path w="492114" h="1593725">
                  <a:moveTo>
                    <a:pt x="0" y="0"/>
                  </a:moveTo>
                  <a:lnTo>
                    <a:pt x="492114" y="0"/>
                  </a:lnTo>
                  <a:lnTo>
                    <a:pt x="492114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57883" r="-57883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4243241" y="-1845934"/>
            <a:ext cx="3691868" cy="3691868"/>
          </a:xfrm>
          <a:custGeom>
            <a:avLst/>
            <a:gdLst/>
            <a:ahLst/>
            <a:cxnLst/>
            <a:rect l="l" t="t" r="r" b="b"/>
            <a:pathLst>
              <a:path w="3691868" h="3691868">
                <a:moveTo>
                  <a:pt x="0" y="0"/>
                </a:moveTo>
                <a:lnTo>
                  <a:pt x="3691868" y="0"/>
                </a:lnTo>
                <a:lnTo>
                  <a:pt x="3691868" y="3691868"/>
                </a:lnTo>
                <a:lnTo>
                  <a:pt x="0" y="36918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032840" y="8879212"/>
            <a:ext cx="1226460" cy="379088"/>
          </a:xfrm>
          <a:custGeom>
            <a:avLst/>
            <a:gdLst/>
            <a:ahLst/>
            <a:cxnLst/>
            <a:rect l="l" t="t" r="r" b="b"/>
            <a:pathLst>
              <a:path w="1226460" h="379088">
                <a:moveTo>
                  <a:pt x="0" y="0"/>
                </a:moveTo>
                <a:lnTo>
                  <a:pt x="1226460" y="0"/>
                </a:lnTo>
                <a:lnTo>
                  <a:pt x="1226460" y="379088"/>
                </a:lnTo>
                <a:lnTo>
                  <a:pt x="0" y="379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57949" y="6536114"/>
            <a:ext cx="5253592" cy="3449097"/>
          </a:xfrm>
          <a:custGeom>
            <a:avLst/>
            <a:gdLst/>
            <a:ahLst/>
            <a:cxnLst/>
            <a:rect l="l" t="t" r="r" b="b"/>
            <a:pathLst>
              <a:path w="5253592" h="3449097">
                <a:moveTo>
                  <a:pt x="0" y="0"/>
                </a:moveTo>
                <a:lnTo>
                  <a:pt x="5253592" y="0"/>
                </a:lnTo>
                <a:lnTo>
                  <a:pt x="5253592" y="3449097"/>
                </a:lnTo>
                <a:lnTo>
                  <a:pt x="0" y="344909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243241" y="5057988"/>
            <a:ext cx="13225675" cy="1108696"/>
            <a:chOff x="0" y="0"/>
            <a:chExt cx="3827470" cy="3208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827471" cy="320853"/>
            </a:xfrm>
            <a:custGeom>
              <a:avLst/>
              <a:gdLst/>
              <a:ahLst/>
              <a:cxnLst/>
              <a:rect l="l" t="t" r="r" b="b"/>
              <a:pathLst>
                <a:path w="3827471" h="320853">
                  <a:moveTo>
                    <a:pt x="0" y="0"/>
                  </a:moveTo>
                  <a:lnTo>
                    <a:pt x="3827471" y="0"/>
                  </a:lnTo>
                  <a:lnTo>
                    <a:pt x="3827471" y="320853"/>
                  </a:lnTo>
                  <a:lnTo>
                    <a:pt x="0" y="320853"/>
                  </a:lnTo>
                  <a:close/>
                </a:path>
              </a:pathLst>
            </a:custGeom>
            <a:solidFill>
              <a:srgbClr val="C8EAF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3827470" cy="368478"/>
            </a:xfrm>
            <a:prstGeom prst="rect">
              <a:avLst/>
            </a:prstGeom>
          </p:spPr>
          <p:txBody>
            <a:bodyPr lIns="46232" tIns="46232" rIns="46232" bIns="46232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02684" y="5248488"/>
            <a:ext cx="12735432" cy="70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00"/>
              </a:lnSpc>
              <a:spcBef>
                <a:spcPct val="0"/>
              </a:spcBef>
            </a:pPr>
            <a:r>
              <a:rPr lang="en-US" sz="2000" u="none" strike="noStrike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 R14. Il est fortement recommandé que chaque professionnel ait le choix entre plusieurs modèles et tailles d’APR de type FFP2 et ait la possibilité de réaliser des essais d’ajustement (fit-test qualitatif ou quantitatif) 07/10/2024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4243241" y="2844393"/>
            <a:ext cx="13193350" cy="1108696"/>
            <a:chOff x="0" y="0"/>
            <a:chExt cx="3818115" cy="3208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818115" cy="320853"/>
            </a:xfrm>
            <a:custGeom>
              <a:avLst/>
              <a:gdLst/>
              <a:ahLst/>
              <a:cxnLst/>
              <a:rect l="l" t="t" r="r" b="b"/>
              <a:pathLst>
                <a:path w="3818115" h="320853">
                  <a:moveTo>
                    <a:pt x="0" y="0"/>
                  </a:moveTo>
                  <a:lnTo>
                    <a:pt x="3818115" y="0"/>
                  </a:lnTo>
                  <a:lnTo>
                    <a:pt x="3818115" y="320853"/>
                  </a:lnTo>
                  <a:lnTo>
                    <a:pt x="0" y="320853"/>
                  </a:lnTo>
                  <a:close/>
                </a:path>
              </a:pathLst>
            </a:custGeom>
            <a:solidFill>
              <a:srgbClr val="C8EAF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3818115" cy="368478"/>
            </a:xfrm>
            <a:prstGeom prst="rect">
              <a:avLst/>
            </a:prstGeom>
          </p:spPr>
          <p:txBody>
            <a:bodyPr lIns="46232" tIns="46232" rIns="46232" bIns="46232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02684" y="3028778"/>
            <a:ext cx="12842271" cy="701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E2F5F"/>
                </a:solidFill>
                <a:latin typeface="Aileron"/>
                <a:ea typeface="Aileron"/>
                <a:cs typeface="Aileron"/>
                <a:sym typeface="Aileron"/>
              </a:rPr>
              <a:t>R13. Il est fortement recommandé que chaque professionnel ait le choix entre plusieurs modèles et tailles de masques à usage médical.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3490656" y="2072219"/>
            <a:ext cx="1123217" cy="112321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42103" tIns="42103" rIns="42103" bIns="42103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3490656" y="4285089"/>
            <a:ext cx="1123217" cy="112321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88CC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42103" tIns="42103" rIns="42103" bIns="42103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3596250" y="2416651"/>
            <a:ext cx="912028" cy="434353"/>
          </a:xfrm>
          <a:custGeom>
            <a:avLst/>
            <a:gdLst/>
            <a:ahLst/>
            <a:cxnLst/>
            <a:rect l="l" t="t" r="r" b="b"/>
            <a:pathLst>
              <a:path w="912028" h="434353">
                <a:moveTo>
                  <a:pt x="0" y="0"/>
                </a:moveTo>
                <a:lnTo>
                  <a:pt x="912028" y="0"/>
                </a:lnTo>
                <a:lnTo>
                  <a:pt x="912028" y="434353"/>
                </a:lnTo>
                <a:lnTo>
                  <a:pt x="0" y="4343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596250" y="4552962"/>
            <a:ext cx="912028" cy="590538"/>
          </a:xfrm>
          <a:custGeom>
            <a:avLst/>
            <a:gdLst/>
            <a:ahLst/>
            <a:cxnLst/>
            <a:rect l="l" t="t" r="r" b="b"/>
            <a:pathLst>
              <a:path w="912028" h="590538">
                <a:moveTo>
                  <a:pt x="0" y="0"/>
                </a:moveTo>
                <a:lnTo>
                  <a:pt x="912028" y="0"/>
                </a:lnTo>
                <a:lnTo>
                  <a:pt x="912028" y="590538"/>
                </a:lnTo>
                <a:lnTo>
                  <a:pt x="0" y="5905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9001909" y="288722"/>
            <a:ext cx="7838517" cy="94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603"/>
              </a:lnSpc>
              <a:spcBef>
                <a:spcPct val="0"/>
              </a:spcBef>
            </a:pPr>
            <a:r>
              <a:rPr lang="en-US" sz="5199" b="1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LES PRÉ-REQUIS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48550" y="2782372"/>
            <a:ext cx="4829892" cy="5894830"/>
            <a:chOff x="0" y="0"/>
            <a:chExt cx="1272070" cy="15525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2070" cy="1552548"/>
            </a:xfrm>
            <a:custGeom>
              <a:avLst/>
              <a:gdLst/>
              <a:ahLst/>
              <a:cxnLst/>
              <a:rect l="l" t="t" r="r" b="b"/>
              <a:pathLst>
                <a:path w="1272070" h="1552548">
                  <a:moveTo>
                    <a:pt x="94572" y="0"/>
                  </a:moveTo>
                  <a:lnTo>
                    <a:pt x="1177498" y="0"/>
                  </a:lnTo>
                  <a:cubicBezTo>
                    <a:pt x="1229729" y="0"/>
                    <a:pt x="1272070" y="42341"/>
                    <a:pt x="1272070" y="94572"/>
                  </a:cubicBezTo>
                  <a:lnTo>
                    <a:pt x="1272070" y="1457976"/>
                  </a:lnTo>
                  <a:cubicBezTo>
                    <a:pt x="1272070" y="1483058"/>
                    <a:pt x="1262106" y="1507113"/>
                    <a:pt x="1244371" y="1524848"/>
                  </a:cubicBezTo>
                  <a:cubicBezTo>
                    <a:pt x="1226635" y="1542584"/>
                    <a:pt x="1202580" y="1552548"/>
                    <a:pt x="1177498" y="1552548"/>
                  </a:cubicBezTo>
                  <a:lnTo>
                    <a:pt x="94572" y="1552548"/>
                  </a:lnTo>
                  <a:cubicBezTo>
                    <a:pt x="69490" y="1552548"/>
                    <a:pt x="45435" y="1542584"/>
                    <a:pt x="27700" y="1524848"/>
                  </a:cubicBezTo>
                  <a:cubicBezTo>
                    <a:pt x="9964" y="1507113"/>
                    <a:pt x="0" y="1483058"/>
                    <a:pt x="0" y="1457976"/>
                  </a:cubicBezTo>
                  <a:lnTo>
                    <a:pt x="0" y="94572"/>
                  </a:lnTo>
                  <a:cubicBezTo>
                    <a:pt x="0" y="69490"/>
                    <a:pt x="9964" y="45435"/>
                    <a:pt x="27700" y="27700"/>
                  </a:cubicBezTo>
                  <a:cubicBezTo>
                    <a:pt x="45435" y="9964"/>
                    <a:pt x="69490" y="0"/>
                    <a:pt x="94572" y="0"/>
                  </a:cubicBezTo>
                  <a:close/>
                </a:path>
              </a:pathLst>
            </a:custGeom>
            <a:solidFill>
              <a:srgbClr val="E1EDF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272070" cy="16001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4848550" y="1944578"/>
            <a:ext cx="1226460" cy="379088"/>
          </a:xfrm>
          <a:custGeom>
            <a:avLst/>
            <a:gdLst/>
            <a:ahLst/>
            <a:cxnLst/>
            <a:rect l="l" t="t" r="r" b="b"/>
            <a:pathLst>
              <a:path w="1226460" h="379088">
                <a:moveTo>
                  <a:pt x="0" y="0"/>
                </a:moveTo>
                <a:lnTo>
                  <a:pt x="1226460" y="0"/>
                </a:lnTo>
                <a:lnTo>
                  <a:pt x="1226460" y="379087"/>
                </a:lnTo>
                <a:lnTo>
                  <a:pt x="0" y="3790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98985" y="1028700"/>
            <a:ext cx="960315" cy="960315"/>
          </a:xfrm>
          <a:custGeom>
            <a:avLst/>
            <a:gdLst/>
            <a:ahLst/>
            <a:cxnLst/>
            <a:rect l="l" t="t" r="r" b="b"/>
            <a:pathLst>
              <a:path w="960315" h="960315">
                <a:moveTo>
                  <a:pt x="0" y="0"/>
                </a:moveTo>
                <a:lnTo>
                  <a:pt x="960315" y="0"/>
                </a:lnTo>
                <a:lnTo>
                  <a:pt x="960315" y="960315"/>
                </a:lnTo>
                <a:lnTo>
                  <a:pt x="0" y="960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491100" y="2904716"/>
            <a:ext cx="5650143" cy="565014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8596" r="-38596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7244962" y="2272222"/>
            <a:ext cx="2225653" cy="2225653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16909" tIns="16909" rIns="16909" bIns="16909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462323" y="2051882"/>
            <a:ext cx="7565279" cy="995722"/>
            <a:chOff x="0" y="0"/>
            <a:chExt cx="10087039" cy="1327630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10087039" cy="1327630"/>
              <a:chOff x="0" y="0"/>
              <a:chExt cx="1633462" cy="21499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33462" cy="214992"/>
              </a:xfrm>
              <a:custGeom>
                <a:avLst/>
                <a:gdLst/>
                <a:ahLst/>
                <a:cxnLst/>
                <a:rect l="l" t="t" r="r" b="b"/>
                <a:pathLst>
                  <a:path w="1633462" h="214992">
                    <a:moveTo>
                      <a:pt x="52191" y="0"/>
                    </a:moveTo>
                    <a:lnTo>
                      <a:pt x="1581272" y="0"/>
                    </a:lnTo>
                    <a:cubicBezTo>
                      <a:pt x="1610096" y="0"/>
                      <a:pt x="1633462" y="23367"/>
                      <a:pt x="1633462" y="52191"/>
                    </a:cubicBezTo>
                    <a:lnTo>
                      <a:pt x="1633462" y="162801"/>
                    </a:lnTo>
                    <a:cubicBezTo>
                      <a:pt x="1633462" y="191625"/>
                      <a:pt x="1610096" y="214992"/>
                      <a:pt x="1581272" y="214992"/>
                    </a:cubicBezTo>
                    <a:lnTo>
                      <a:pt x="52191" y="214992"/>
                    </a:lnTo>
                    <a:cubicBezTo>
                      <a:pt x="23367" y="214992"/>
                      <a:pt x="0" y="191625"/>
                      <a:pt x="0" y="162801"/>
                    </a:cubicBezTo>
                    <a:lnTo>
                      <a:pt x="0" y="52191"/>
                    </a:lnTo>
                    <a:cubicBezTo>
                      <a:pt x="0" y="23367"/>
                      <a:pt x="23367" y="0"/>
                      <a:pt x="52191" y="0"/>
                    </a:cubicBezTo>
                    <a:close/>
                  </a:path>
                </a:pathLst>
              </a:custGeom>
              <a:solidFill>
                <a:srgbClr val="51ABE4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1633462" cy="28166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980971" y="201906"/>
              <a:ext cx="8125097" cy="8319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781"/>
                </a:lnSpc>
                <a:spcBef>
                  <a:spcPct val="0"/>
                </a:spcBef>
              </a:pPr>
              <a:r>
                <a:rPr lang="en-US" sz="3415" b="1">
                  <a:solidFill>
                    <a:srgbClr val="FFFFFF"/>
                  </a:solidFill>
                  <a:latin typeface="Akzidenz-Grotesk Bold"/>
                  <a:ea typeface="Akzidenz-Grotesk Bold"/>
                  <a:cs typeface="Akzidenz-Grotesk Bold"/>
                  <a:sym typeface="Akzidenz-Grotesk Bold"/>
                </a:rPr>
                <a:t>VENTILATION DES LOCAUX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2044448" y="2051882"/>
            <a:ext cx="951149" cy="998582"/>
          </a:xfrm>
          <a:custGeom>
            <a:avLst/>
            <a:gdLst/>
            <a:ahLst/>
            <a:cxnLst/>
            <a:rect l="l" t="t" r="r" b="b"/>
            <a:pathLst>
              <a:path w="951149" h="998582">
                <a:moveTo>
                  <a:pt x="0" y="0"/>
                </a:moveTo>
                <a:lnTo>
                  <a:pt x="951150" y="0"/>
                </a:lnTo>
                <a:lnTo>
                  <a:pt x="951150" y="998581"/>
                </a:lnTo>
                <a:lnTo>
                  <a:pt x="0" y="9985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520023" y="4370546"/>
            <a:ext cx="1466341" cy="2374642"/>
          </a:xfrm>
          <a:custGeom>
            <a:avLst/>
            <a:gdLst/>
            <a:ahLst/>
            <a:cxnLst/>
            <a:rect l="l" t="t" r="r" b="b"/>
            <a:pathLst>
              <a:path w="1466341" h="2374642">
                <a:moveTo>
                  <a:pt x="0" y="0"/>
                </a:moveTo>
                <a:lnTo>
                  <a:pt x="1466341" y="0"/>
                </a:lnTo>
                <a:lnTo>
                  <a:pt x="1466341" y="2374642"/>
                </a:lnTo>
                <a:lnTo>
                  <a:pt x="0" y="23746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028700" y="319484"/>
            <a:ext cx="13287471" cy="807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15"/>
              </a:lnSpc>
            </a:pPr>
            <a:r>
              <a:rPr lang="en-US" sz="4500" b="1">
                <a:solidFill>
                  <a:srgbClr val="0E2F5F"/>
                </a:solidFill>
                <a:latin typeface="Akzidenz-Grotesk Heavy"/>
                <a:ea typeface="Akzidenz-Grotesk Heavy"/>
                <a:cs typeface="Akzidenz-Grotesk Heavy"/>
                <a:sym typeface="Akzidenz-Grotesk Heavy"/>
              </a:rPr>
              <a:t>COMMENT ÉVALUER LE NIVEAU DE RISQUE ?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462323" y="4105806"/>
            <a:ext cx="7648499" cy="3427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Taux de CO2 dans un local occupé :</a:t>
            </a:r>
          </a:p>
          <a:p>
            <a:pPr algn="ctr">
              <a:lnSpc>
                <a:spcPts val="4535"/>
              </a:lnSpc>
            </a:pPr>
            <a:endParaRPr lang="en-US" sz="2599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  <a:p>
            <a:pPr algn="ctr">
              <a:lnSpc>
                <a:spcPts val="7419"/>
              </a:lnSpc>
            </a:pPr>
            <a:r>
              <a:rPr lang="en-US" sz="5299">
                <a:solidFill>
                  <a:srgbClr val="70AD47"/>
                </a:solidFill>
                <a:latin typeface="Intro Rust"/>
                <a:ea typeface="Intro Rust"/>
                <a:cs typeface="Intro Rust"/>
                <a:sym typeface="Intro Rust"/>
              </a:rPr>
              <a:t>&lt; 1300 ppm</a:t>
            </a:r>
          </a:p>
          <a:p>
            <a:pPr algn="ctr">
              <a:lnSpc>
                <a:spcPts val="4199"/>
              </a:lnSpc>
            </a:pPr>
            <a:r>
              <a:rPr lang="en-US" sz="27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 </a:t>
            </a:r>
          </a:p>
          <a:p>
            <a:pPr algn="ctr">
              <a:lnSpc>
                <a:spcPts val="3639"/>
              </a:lnSpc>
            </a:pPr>
            <a:r>
              <a:rPr lang="en-US" sz="2599">
                <a:solidFill>
                  <a:srgbClr val="000000"/>
                </a:solidFill>
                <a:latin typeface="Aileron"/>
                <a:ea typeface="Aileron"/>
                <a:cs typeface="Aileron"/>
                <a:sym typeface="Aileron"/>
              </a:rPr>
              <a:t>(et si possible &lt; 800 ppm)</a:t>
            </a:r>
          </a:p>
          <a:p>
            <a:pPr algn="l">
              <a:lnSpc>
                <a:spcPts val="3919"/>
              </a:lnSpc>
              <a:spcBef>
                <a:spcPct val="0"/>
              </a:spcBef>
            </a:pPr>
            <a:endParaRPr lang="en-US" sz="2599">
              <a:solidFill>
                <a:srgbClr val="000000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1167</Words>
  <Application>Microsoft Office PowerPoint</Application>
  <PresentationFormat>Personnalisé</PresentationFormat>
  <Paragraphs>214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43" baseType="lpstr">
      <vt:lpstr>Aileron Heavy</vt:lpstr>
      <vt:lpstr>Akzidenz-Grotesk Heavy</vt:lpstr>
      <vt:lpstr>HK Grotesk</vt:lpstr>
      <vt:lpstr>Aileron Italics</vt:lpstr>
      <vt:lpstr>Open Sans</vt:lpstr>
      <vt:lpstr>Aileron Bold</vt:lpstr>
      <vt:lpstr>Open Sans Italics</vt:lpstr>
      <vt:lpstr>Arial</vt:lpstr>
      <vt:lpstr>Open Sans Bold</vt:lpstr>
      <vt:lpstr>Akzidenz-Grotesk Bold</vt:lpstr>
      <vt:lpstr>Barlow Condensed Heavy</vt:lpstr>
      <vt:lpstr>Intro Rust</vt:lpstr>
      <vt:lpstr>Poppins Ultra-Bold</vt:lpstr>
      <vt:lpstr>Poppins</vt:lpstr>
      <vt:lpstr>Calibri</vt:lpstr>
      <vt:lpstr>Poppins Bold</vt:lpstr>
      <vt:lpstr>Poppins Italics</vt:lpstr>
      <vt:lpstr>Aileron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Webi IFMS Recos respi</dc:title>
  <dc:creator>CLARIVET BEATRICE</dc:creator>
  <cp:lastModifiedBy>CLARIVET BEATRICE</cp:lastModifiedBy>
  <cp:revision>3</cp:revision>
  <dcterms:created xsi:type="dcterms:W3CDTF">2006-08-16T00:00:00Z</dcterms:created>
  <dcterms:modified xsi:type="dcterms:W3CDTF">2025-06-17T14:05:38Z</dcterms:modified>
  <dc:identifier>DAGqIjaqWDc</dc:identifier>
</cp:coreProperties>
</file>